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2" r:id="rId1"/>
  </p:sldMasterIdLst>
  <p:notesMasterIdLst>
    <p:notesMasterId r:id="rId30"/>
  </p:notesMasterIdLst>
  <p:sldIdLst>
    <p:sldId id="256" r:id="rId2"/>
    <p:sldId id="257" r:id="rId3"/>
    <p:sldId id="283" r:id="rId4"/>
    <p:sldId id="258" r:id="rId5"/>
    <p:sldId id="259" r:id="rId6"/>
    <p:sldId id="260" r:id="rId7"/>
    <p:sldId id="261" r:id="rId8"/>
    <p:sldId id="262" r:id="rId9"/>
    <p:sldId id="263" r:id="rId10"/>
    <p:sldId id="264" r:id="rId11"/>
    <p:sldId id="267" r:id="rId12"/>
    <p:sldId id="265" r:id="rId13"/>
    <p:sldId id="266" r:id="rId14"/>
    <p:sldId id="268" r:id="rId15"/>
    <p:sldId id="284" r:id="rId16"/>
    <p:sldId id="271" r:id="rId17"/>
    <p:sldId id="272" r:id="rId18"/>
    <p:sldId id="273" r:id="rId19"/>
    <p:sldId id="274" r:id="rId20"/>
    <p:sldId id="275" r:id="rId21"/>
    <p:sldId id="276" r:id="rId22"/>
    <p:sldId id="277" r:id="rId23"/>
    <p:sldId id="278" r:id="rId24"/>
    <p:sldId id="279" r:id="rId25"/>
    <p:sldId id="280" r:id="rId26"/>
    <p:sldId id="285" r:id="rId27"/>
    <p:sldId id="282" r:id="rId28"/>
    <p:sldId id="269" r:id="rId2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0" d="100"/>
          <a:sy n="110" d="100"/>
        </p:scale>
        <p:origin x="164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817DD1-F5B9-EE45-816C-F9CD8D92D992}" type="datetimeFigureOut">
              <a:rPr lang="en-US" smtClean="0"/>
              <a:t>2/8/2018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EBD9D42-681C-DF4C-B1CE-738CC372E6A2}" type="slidenum">
              <a:rPr lang="en-US" smtClean="0"/>
              <a:t>‹#›</a:t>
            </a:fld>
            <a:endParaRPr lang="en-US"/>
          </a:p>
        </p:txBody>
      </p:sp>
    </p:spTree>
    <p:extLst>
      <p:ext uri="{BB962C8B-B14F-4D97-AF65-F5344CB8AC3E}">
        <p14:creationId xmlns:p14="http://schemas.microsoft.com/office/powerpoint/2010/main" val="23363042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EBD9D42-681C-DF4C-B1CE-738CC372E6A2}" type="slidenum">
              <a:rPr lang="en-US" smtClean="0"/>
              <a:t>5</a:t>
            </a:fld>
            <a:endParaRPr lang="en-US"/>
          </a:p>
        </p:txBody>
      </p:sp>
    </p:spTree>
    <p:extLst>
      <p:ext uri="{BB962C8B-B14F-4D97-AF65-F5344CB8AC3E}">
        <p14:creationId xmlns:p14="http://schemas.microsoft.com/office/powerpoint/2010/main" val="30566502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EBD9D42-681C-DF4C-B1CE-738CC372E6A2}" type="slidenum">
              <a:rPr lang="en-US" smtClean="0"/>
              <a:t>6</a:t>
            </a:fld>
            <a:endParaRPr lang="en-US"/>
          </a:p>
        </p:txBody>
      </p:sp>
    </p:spTree>
    <p:extLst>
      <p:ext uri="{BB962C8B-B14F-4D97-AF65-F5344CB8AC3E}">
        <p14:creationId xmlns:p14="http://schemas.microsoft.com/office/powerpoint/2010/main" val="3056650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Tutorials play an important role in the information sharing process. It is a chance for you to discuss topics in a smaller group.</a:t>
            </a:r>
            <a:endParaRPr lang="en-US" dirty="0"/>
          </a:p>
        </p:txBody>
      </p:sp>
      <p:sp>
        <p:nvSpPr>
          <p:cNvPr id="4" name="Slide Number Placeholder 3"/>
          <p:cNvSpPr>
            <a:spLocks noGrp="1"/>
          </p:cNvSpPr>
          <p:nvPr>
            <p:ph type="sldNum" sz="quarter" idx="10"/>
          </p:nvPr>
        </p:nvSpPr>
        <p:spPr/>
        <p:txBody>
          <a:bodyPr/>
          <a:lstStyle/>
          <a:p>
            <a:fld id="{BEBD9D42-681C-DF4C-B1CE-738CC372E6A2}" type="slidenum">
              <a:rPr lang="en-US" smtClean="0"/>
              <a:t>8</a:t>
            </a:fld>
            <a:endParaRPr lang="en-US"/>
          </a:p>
        </p:txBody>
      </p:sp>
    </p:spTree>
    <p:extLst>
      <p:ext uri="{BB962C8B-B14F-4D97-AF65-F5344CB8AC3E}">
        <p14:creationId xmlns:p14="http://schemas.microsoft.com/office/powerpoint/2010/main" val="14515158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Prepare for success in a group discussion by making sure you have the right vocabulary</a:t>
            </a:r>
            <a:r>
              <a:rPr lang="en-US" baseline="0" dirty="0" smtClean="0"/>
              <a:t> to initiate and sustain conversation.</a:t>
            </a:r>
          </a:p>
          <a:p>
            <a:r>
              <a:rPr lang="en-US" baseline="0" dirty="0" smtClean="0"/>
              <a:t>Being familiar with a range of useful language expressions will improve your confidence and your performance.</a:t>
            </a:r>
            <a:endParaRPr lang="en-US" dirty="0"/>
          </a:p>
        </p:txBody>
      </p:sp>
      <p:sp>
        <p:nvSpPr>
          <p:cNvPr id="4" name="Slide Number Placeholder 3"/>
          <p:cNvSpPr>
            <a:spLocks noGrp="1"/>
          </p:cNvSpPr>
          <p:nvPr>
            <p:ph type="sldNum" sz="quarter" idx="10"/>
          </p:nvPr>
        </p:nvSpPr>
        <p:spPr/>
        <p:txBody>
          <a:bodyPr/>
          <a:lstStyle/>
          <a:p>
            <a:fld id="{BEBD9D42-681C-DF4C-B1CE-738CC372E6A2}" type="slidenum">
              <a:rPr lang="en-US" smtClean="0"/>
              <a:t>11</a:t>
            </a:fld>
            <a:endParaRPr lang="en-US"/>
          </a:p>
        </p:txBody>
      </p:sp>
    </p:spTree>
    <p:extLst>
      <p:ext uri="{BB962C8B-B14F-4D97-AF65-F5344CB8AC3E}">
        <p14:creationId xmlns:p14="http://schemas.microsoft.com/office/powerpoint/2010/main" val="31088715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Prepare for success in a group discussion by making sure you have the right vocabulary</a:t>
            </a:r>
            <a:r>
              <a:rPr lang="en-US" baseline="0" dirty="0" smtClean="0"/>
              <a:t> to initiate and sustain conversation.</a:t>
            </a:r>
          </a:p>
          <a:p>
            <a:r>
              <a:rPr lang="en-US" baseline="0" dirty="0" smtClean="0"/>
              <a:t>Being familiar with a range of useful language expressions will improve your confidence and your performance.</a:t>
            </a:r>
            <a:endParaRPr lang="en-US" dirty="0"/>
          </a:p>
        </p:txBody>
      </p:sp>
      <p:sp>
        <p:nvSpPr>
          <p:cNvPr id="4" name="Slide Number Placeholder 3"/>
          <p:cNvSpPr>
            <a:spLocks noGrp="1"/>
          </p:cNvSpPr>
          <p:nvPr>
            <p:ph type="sldNum" sz="quarter" idx="10"/>
          </p:nvPr>
        </p:nvSpPr>
        <p:spPr/>
        <p:txBody>
          <a:bodyPr/>
          <a:lstStyle/>
          <a:p>
            <a:fld id="{BEBD9D42-681C-DF4C-B1CE-738CC372E6A2}" type="slidenum">
              <a:rPr lang="en-US" smtClean="0"/>
              <a:t>12</a:t>
            </a:fld>
            <a:endParaRPr lang="en-US"/>
          </a:p>
        </p:txBody>
      </p:sp>
    </p:spTree>
    <p:extLst>
      <p:ext uri="{BB962C8B-B14F-4D97-AF65-F5344CB8AC3E}">
        <p14:creationId xmlns:p14="http://schemas.microsoft.com/office/powerpoint/2010/main" val="31088715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Watch</a:t>
            </a:r>
            <a:r>
              <a:rPr lang="en-US" baseline="0" dirty="0" smtClean="0"/>
              <a:t> what other people do when they are speaking, and make yourself familiar with the verbal and physical cues which tell you that a speaker is preparing to finish speaking. These cues will help you to know when to get ready to talk or when to start an interruption.</a:t>
            </a:r>
            <a:endParaRPr lang="en-US" dirty="0"/>
          </a:p>
        </p:txBody>
      </p:sp>
      <p:sp>
        <p:nvSpPr>
          <p:cNvPr id="4" name="Slide Number Placeholder 3"/>
          <p:cNvSpPr>
            <a:spLocks noGrp="1"/>
          </p:cNvSpPr>
          <p:nvPr>
            <p:ph type="sldNum" sz="quarter" idx="10"/>
          </p:nvPr>
        </p:nvSpPr>
        <p:spPr/>
        <p:txBody>
          <a:bodyPr/>
          <a:lstStyle/>
          <a:p>
            <a:fld id="{BEBD9D42-681C-DF4C-B1CE-738CC372E6A2}" type="slidenum">
              <a:rPr lang="en-US" smtClean="0"/>
              <a:t>13</a:t>
            </a:fld>
            <a:endParaRPr lang="en-US"/>
          </a:p>
        </p:txBody>
      </p:sp>
    </p:spTree>
    <p:extLst>
      <p:ext uri="{BB962C8B-B14F-4D97-AF65-F5344CB8AC3E}">
        <p14:creationId xmlns:p14="http://schemas.microsoft.com/office/powerpoint/2010/main" val="15916621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AU" sz="1200" kern="1200" dirty="0" smtClean="0">
                <a:solidFill>
                  <a:schemeClr val="tx1"/>
                </a:solidFill>
                <a:effectLst/>
                <a:latin typeface="+mn-lt"/>
                <a:ea typeface="+mn-ea"/>
                <a:cs typeface="+mn-cs"/>
              </a:rPr>
              <a:t>Interacting with lecturers, tutors and other academic staff is an everyday part of institute life. You may communicate with the academics or academic staff</a:t>
            </a:r>
            <a:r>
              <a:rPr lang="en-AU" sz="1200" kern="1200" baseline="0" dirty="0" smtClean="0">
                <a:solidFill>
                  <a:schemeClr val="tx1"/>
                </a:solidFill>
                <a:effectLst/>
                <a:latin typeface="+mn-lt"/>
                <a:ea typeface="+mn-ea"/>
                <a:cs typeface="+mn-cs"/>
              </a:rPr>
              <a:t> </a:t>
            </a:r>
            <a:r>
              <a:rPr lang="en-AU" sz="1200" kern="1200" dirty="0" smtClean="0">
                <a:solidFill>
                  <a:schemeClr val="tx1"/>
                </a:solidFill>
                <a:effectLst/>
                <a:latin typeface="+mn-lt"/>
                <a:ea typeface="+mn-ea"/>
                <a:cs typeface="+mn-cs"/>
              </a:rPr>
              <a:t>to: (refer points on slide)</a:t>
            </a:r>
          </a:p>
        </p:txBody>
      </p:sp>
      <p:sp>
        <p:nvSpPr>
          <p:cNvPr id="4" name="Slide Number Placeholder 3"/>
          <p:cNvSpPr>
            <a:spLocks noGrp="1"/>
          </p:cNvSpPr>
          <p:nvPr>
            <p:ph type="sldNum" sz="quarter" idx="10"/>
          </p:nvPr>
        </p:nvSpPr>
        <p:spPr/>
        <p:txBody>
          <a:bodyPr/>
          <a:lstStyle/>
          <a:p>
            <a:fld id="{CCCE4BDC-8C72-4441-9EE9-F99E0DE5029C}" type="slidenum">
              <a:rPr lang="en-US" smtClean="0"/>
              <a:t>16</a:t>
            </a:fld>
            <a:endParaRPr lang="en-US"/>
          </a:p>
        </p:txBody>
      </p:sp>
    </p:spTree>
    <p:extLst>
      <p:ext uri="{BB962C8B-B14F-4D97-AF65-F5344CB8AC3E}">
        <p14:creationId xmlns:p14="http://schemas.microsoft.com/office/powerpoint/2010/main" val="40254086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What matters most is how good of a communicator you are! </a:t>
            </a:r>
            <a:endParaRPr lang="en-US" dirty="0"/>
          </a:p>
        </p:txBody>
      </p:sp>
      <p:sp>
        <p:nvSpPr>
          <p:cNvPr id="4" name="Slide Number Placeholder 3"/>
          <p:cNvSpPr>
            <a:spLocks noGrp="1"/>
          </p:cNvSpPr>
          <p:nvPr>
            <p:ph type="sldNum" sz="quarter" idx="10"/>
          </p:nvPr>
        </p:nvSpPr>
        <p:spPr/>
        <p:txBody>
          <a:bodyPr/>
          <a:lstStyle/>
          <a:p>
            <a:fld id="{CCCE4BDC-8C72-4441-9EE9-F99E0DE5029C}" type="slidenum">
              <a:rPr lang="en-US" smtClean="0"/>
              <a:t>17</a:t>
            </a:fld>
            <a:endParaRPr lang="en-US"/>
          </a:p>
        </p:txBody>
      </p:sp>
    </p:spTree>
    <p:extLst>
      <p:ext uri="{BB962C8B-B14F-4D97-AF65-F5344CB8AC3E}">
        <p14:creationId xmlns:p14="http://schemas.microsoft.com/office/powerpoint/2010/main" val="1680763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Although lecturers,</a:t>
            </a:r>
            <a:r>
              <a:rPr lang="en-US" baseline="0" dirty="0" smtClean="0"/>
              <a:t> tutors and other academic staff are here to help you and want to help you, they are VERY busy!</a:t>
            </a:r>
          </a:p>
          <a:p>
            <a:r>
              <a:rPr lang="en-US" dirty="0" smtClean="0"/>
              <a:t>You</a:t>
            </a:r>
            <a:r>
              <a:rPr lang="en-US" baseline="0" dirty="0" smtClean="0"/>
              <a:t> a</a:t>
            </a:r>
            <a:r>
              <a:rPr lang="en-US" dirty="0" smtClean="0"/>
              <a:t>re one of MANY students that they have dealings with every day, so have respect for this! </a:t>
            </a:r>
          </a:p>
          <a:p>
            <a:r>
              <a:rPr lang="en-US" dirty="0" smtClean="0"/>
              <a:t>Always keep this in mind.</a:t>
            </a:r>
            <a:endParaRPr lang="en-US" dirty="0"/>
          </a:p>
        </p:txBody>
      </p:sp>
      <p:sp>
        <p:nvSpPr>
          <p:cNvPr id="4" name="Slide Number Placeholder 3"/>
          <p:cNvSpPr>
            <a:spLocks noGrp="1"/>
          </p:cNvSpPr>
          <p:nvPr>
            <p:ph type="sldNum" sz="quarter" idx="10"/>
          </p:nvPr>
        </p:nvSpPr>
        <p:spPr/>
        <p:txBody>
          <a:bodyPr/>
          <a:lstStyle/>
          <a:p>
            <a:fld id="{CCCE4BDC-8C72-4441-9EE9-F99E0DE5029C}" type="slidenum">
              <a:rPr lang="en-US" smtClean="0"/>
              <a:t>18</a:t>
            </a:fld>
            <a:endParaRPr lang="en-US"/>
          </a:p>
        </p:txBody>
      </p:sp>
    </p:spTree>
    <p:extLst>
      <p:ext uri="{BB962C8B-B14F-4D97-AF65-F5344CB8AC3E}">
        <p14:creationId xmlns:p14="http://schemas.microsoft.com/office/powerpoint/2010/main" val="29763712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Do NOT ask for mobile</a:t>
            </a:r>
            <a:r>
              <a:rPr lang="en-US" baseline="0" dirty="0" smtClean="0"/>
              <a:t> phone numbers – it is not appropriate and you will not be given it! </a:t>
            </a:r>
            <a:endParaRPr lang="en-US" dirty="0"/>
          </a:p>
        </p:txBody>
      </p:sp>
      <p:sp>
        <p:nvSpPr>
          <p:cNvPr id="4" name="Slide Number Placeholder 3"/>
          <p:cNvSpPr>
            <a:spLocks noGrp="1"/>
          </p:cNvSpPr>
          <p:nvPr>
            <p:ph type="sldNum" sz="quarter" idx="10"/>
          </p:nvPr>
        </p:nvSpPr>
        <p:spPr/>
        <p:txBody>
          <a:bodyPr/>
          <a:lstStyle/>
          <a:p>
            <a:fld id="{CCCE4BDC-8C72-4441-9EE9-F99E0DE5029C}" type="slidenum">
              <a:rPr lang="en-US" smtClean="0"/>
              <a:t>19</a:t>
            </a:fld>
            <a:endParaRPr lang="en-US"/>
          </a:p>
        </p:txBody>
      </p:sp>
    </p:spTree>
    <p:extLst>
      <p:ext uri="{BB962C8B-B14F-4D97-AF65-F5344CB8AC3E}">
        <p14:creationId xmlns:p14="http://schemas.microsoft.com/office/powerpoint/2010/main" val="33180685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dirty="0" smtClean="0"/>
              <a:t>Be on time (to class and submitting assignments). You</a:t>
            </a:r>
            <a:r>
              <a:rPr lang="en-US" baseline="0" dirty="0" smtClean="0"/>
              <a:t> expect lecturers to arrive on time and they expect you to arrive on time!</a:t>
            </a:r>
            <a:r>
              <a:rPr lang="en-US" dirty="0" smtClean="0"/>
              <a:t> If you are late, </a:t>
            </a:r>
            <a:r>
              <a:rPr lang="en-US" dirty="0" err="1" smtClean="0"/>
              <a:t>apologise</a:t>
            </a:r>
            <a:r>
              <a:rPr lang="en-US" dirty="0" smtClean="0"/>
              <a:t> as</a:t>
            </a:r>
            <a:r>
              <a:rPr lang="en-US" baseline="0" dirty="0" smtClean="0"/>
              <a:t> you enter the class and take your seat quickly and quietly. Do not attract attention and be distracting!</a:t>
            </a: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baseline="0" dirty="0" smtClean="0"/>
              <a:t>Be hardworking – put in the effort, just like the lecturers do. If you submit an assignment, you would not expect a lecturer to say ‘I slept in / I am too lazy to mark your assignment’. If you do not care about your studies, why should we?</a:t>
            </a:r>
          </a:p>
          <a:p>
            <a:pPr marL="171450" indent="-171450">
              <a:buFont typeface="Arial"/>
              <a:buChar char="•"/>
            </a:pPr>
            <a:r>
              <a:rPr lang="en-US" baseline="0" dirty="0" smtClean="0"/>
              <a:t>Be polite – Academics and other members of staff work extremely hard to ensure you are provided with a good education experience. Respect this and respect them.</a:t>
            </a:r>
          </a:p>
          <a:p>
            <a:pPr marL="171450" indent="-171450">
              <a:buFont typeface="Arial"/>
              <a:buChar char="•"/>
            </a:pPr>
            <a:r>
              <a:rPr lang="en-US" baseline="0" dirty="0" smtClean="0"/>
              <a:t>Take responsibility for yourself – do not blame others for your mistakes. You are an adult, learning is your responsibility. </a:t>
            </a:r>
          </a:p>
          <a:p>
            <a:pPr marL="171450" indent="-171450">
              <a:buFont typeface="Arial"/>
              <a:buChar char="•"/>
            </a:pPr>
            <a:endParaRPr lang="en-US" dirty="0"/>
          </a:p>
        </p:txBody>
      </p:sp>
      <p:sp>
        <p:nvSpPr>
          <p:cNvPr id="4" name="Slide Number Placeholder 3"/>
          <p:cNvSpPr>
            <a:spLocks noGrp="1"/>
          </p:cNvSpPr>
          <p:nvPr>
            <p:ph type="sldNum" sz="quarter" idx="10"/>
          </p:nvPr>
        </p:nvSpPr>
        <p:spPr/>
        <p:txBody>
          <a:bodyPr/>
          <a:lstStyle/>
          <a:p>
            <a:fld id="{CCCE4BDC-8C72-4441-9EE9-F99E0DE5029C}" type="slidenum">
              <a:rPr lang="en-US" smtClean="0"/>
              <a:t>20</a:t>
            </a:fld>
            <a:endParaRPr lang="en-US"/>
          </a:p>
        </p:txBody>
      </p:sp>
    </p:spTree>
    <p:extLst>
      <p:ext uri="{BB962C8B-B14F-4D97-AF65-F5344CB8AC3E}">
        <p14:creationId xmlns:p14="http://schemas.microsoft.com/office/powerpoint/2010/main" val="10342881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dirty="0" smtClean="0">
                <a:sym typeface="Wingdings"/>
              </a:rPr>
              <a:t>Highly disrespectful! Why should a lecturer put in any effort in grading your assignment or teaching the course if you can’t be bothered to put any</a:t>
            </a:r>
            <a:r>
              <a:rPr lang="en-US" baseline="0" dirty="0" smtClean="0">
                <a:sym typeface="Wingdings"/>
              </a:rPr>
              <a:t> effort into learning?</a:t>
            </a: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baseline="0" dirty="0" smtClean="0">
                <a:sym typeface="Wingdings"/>
              </a:rPr>
              <a:t>Don’t ask if you assignment has been graded, this is annoying. You will be informed when it has. </a:t>
            </a: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endParaRPr lang="en-US" baseline="0" dirty="0" smtClean="0">
              <a:sym typeface="Wingdings"/>
            </a:endParaRPr>
          </a:p>
          <a:p>
            <a:endParaRPr lang="en-US" dirty="0"/>
          </a:p>
        </p:txBody>
      </p:sp>
      <p:sp>
        <p:nvSpPr>
          <p:cNvPr id="4" name="Slide Number Placeholder 3"/>
          <p:cNvSpPr>
            <a:spLocks noGrp="1"/>
          </p:cNvSpPr>
          <p:nvPr>
            <p:ph type="sldNum" sz="quarter" idx="10"/>
          </p:nvPr>
        </p:nvSpPr>
        <p:spPr/>
        <p:txBody>
          <a:bodyPr/>
          <a:lstStyle/>
          <a:p>
            <a:fld id="{CCCE4BDC-8C72-4441-9EE9-F99E0DE5029C}" type="slidenum">
              <a:rPr lang="en-US" smtClean="0"/>
              <a:t>21</a:t>
            </a:fld>
            <a:endParaRPr lang="en-US"/>
          </a:p>
        </p:txBody>
      </p:sp>
    </p:spTree>
    <p:extLst>
      <p:ext uri="{BB962C8B-B14F-4D97-AF65-F5344CB8AC3E}">
        <p14:creationId xmlns:p14="http://schemas.microsoft.com/office/powerpoint/2010/main" val="40665968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dirty="0" smtClean="0">
                <a:sym typeface="Wingdings"/>
              </a:rPr>
              <a:t>Again</a:t>
            </a:r>
            <a:r>
              <a:rPr lang="en-US" baseline="0" dirty="0" smtClean="0">
                <a:sym typeface="Wingdings"/>
              </a:rPr>
              <a:t> h</a:t>
            </a:r>
            <a:r>
              <a:rPr lang="en-US" dirty="0" smtClean="0">
                <a:sym typeface="Wingdings"/>
              </a:rPr>
              <a:t>ighly disrespectful! Makes</a:t>
            </a:r>
            <a:r>
              <a:rPr lang="en-US" baseline="0" dirty="0" smtClean="0">
                <a:sym typeface="Wingdings"/>
              </a:rPr>
              <a:t> you sound lazy and like you don’t care. You are looking for the easy way out. </a:t>
            </a: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baseline="0" dirty="0" smtClean="0">
                <a:sym typeface="Wingdings"/>
              </a:rPr>
              <a:t>Be considerate and show respect. </a:t>
            </a:r>
          </a:p>
          <a:p>
            <a:endParaRPr lang="en-US" dirty="0"/>
          </a:p>
        </p:txBody>
      </p:sp>
      <p:sp>
        <p:nvSpPr>
          <p:cNvPr id="4" name="Slide Number Placeholder 3"/>
          <p:cNvSpPr>
            <a:spLocks noGrp="1"/>
          </p:cNvSpPr>
          <p:nvPr>
            <p:ph type="sldNum" sz="quarter" idx="10"/>
          </p:nvPr>
        </p:nvSpPr>
        <p:spPr/>
        <p:txBody>
          <a:bodyPr/>
          <a:lstStyle/>
          <a:p>
            <a:fld id="{CCCE4BDC-8C72-4441-9EE9-F99E0DE5029C}" type="slidenum">
              <a:rPr lang="en-US" smtClean="0"/>
              <a:t>22</a:t>
            </a:fld>
            <a:endParaRPr lang="en-US"/>
          </a:p>
        </p:txBody>
      </p:sp>
    </p:spTree>
    <p:extLst>
      <p:ext uri="{BB962C8B-B14F-4D97-AF65-F5344CB8AC3E}">
        <p14:creationId xmlns:p14="http://schemas.microsoft.com/office/powerpoint/2010/main" val="40665968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baseline="0" dirty="0" smtClean="0">
                <a:sym typeface="Wingdings"/>
              </a:rPr>
              <a:t>Just no! This is very rude. Demonstrates a complete lack of respect for your lecturer and for your studies.</a:t>
            </a: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endParaRPr lang="en-US" baseline="0" dirty="0" smtClean="0">
              <a:sym typeface="Wingdings"/>
            </a:endParaRP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endParaRPr lang="en-US" baseline="0" dirty="0" smtClean="0">
              <a:sym typeface="Wingdings"/>
            </a:endParaRPr>
          </a:p>
        </p:txBody>
      </p:sp>
      <p:sp>
        <p:nvSpPr>
          <p:cNvPr id="4" name="Slide Number Placeholder 3"/>
          <p:cNvSpPr>
            <a:spLocks noGrp="1"/>
          </p:cNvSpPr>
          <p:nvPr>
            <p:ph type="sldNum" sz="quarter" idx="10"/>
          </p:nvPr>
        </p:nvSpPr>
        <p:spPr/>
        <p:txBody>
          <a:bodyPr/>
          <a:lstStyle/>
          <a:p>
            <a:fld id="{CCCE4BDC-8C72-4441-9EE9-F99E0DE5029C}" type="slidenum">
              <a:rPr lang="en-US" smtClean="0"/>
              <a:t>23</a:t>
            </a:fld>
            <a:endParaRPr lang="en-US"/>
          </a:p>
        </p:txBody>
      </p:sp>
    </p:spTree>
    <p:extLst>
      <p:ext uri="{BB962C8B-B14F-4D97-AF65-F5344CB8AC3E}">
        <p14:creationId xmlns:p14="http://schemas.microsoft.com/office/powerpoint/2010/main" val="40665968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baseline="0" dirty="0" smtClean="0">
                <a:sym typeface="Wingdings"/>
              </a:rPr>
              <a:t>Shows you only care about what is on the exam and not about the learning process and developing your understanding. You are being taught these concepts and topics for a reason – because you may need them again in the future!</a:t>
            </a: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endParaRPr lang="en-US" baseline="0" dirty="0" smtClean="0">
              <a:sym typeface="Wingdings"/>
            </a:endParaRPr>
          </a:p>
        </p:txBody>
      </p:sp>
      <p:sp>
        <p:nvSpPr>
          <p:cNvPr id="4" name="Slide Number Placeholder 3"/>
          <p:cNvSpPr>
            <a:spLocks noGrp="1"/>
          </p:cNvSpPr>
          <p:nvPr>
            <p:ph type="sldNum" sz="quarter" idx="10"/>
          </p:nvPr>
        </p:nvSpPr>
        <p:spPr/>
        <p:txBody>
          <a:bodyPr/>
          <a:lstStyle/>
          <a:p>
            <a:fld id="{CCCE4BDC-8C72-4441-9EE9-F99E0DE5029C}" type="slidenum">
              <a:rPr lang="en-US" smtClean="0"/>
              <a:t>24</a:t>
            </a:fld>
            <a:endParaRPr lang="en-US"/>
          </a:p>
        </p:txBody>
      </p:sp>
    </p:spTree>
    <p:extLst>
      <p:ext uri="{BB962C8B-B14F-4D97-AF65-F5344CB8AC3E}">
        <p14:creationId xmlns:p14="http://schemas.microsoft.com/office/powerpoint/2010/main" val="40665968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baseline="0" dirty="0" smtClean="0">
                <a:sym typeface="Wingdings"/>
              </a:rPr>
              <a:t>Yes, so? Who isn’t? We all have multiple things we are trying to juggle. Unless you have a genuine reason, just as a medical condition or a family emergency (just to name a couple), the answer will be no. The lecturer is also </a:t>
            </a:r>
            <a:r>
              <a:rPr lang="en-US" baseline="0" dirty="0" err="1" smtClean="0">
                <a:sym typeface="Wingdings"/>
              </a:rPr>
              <a:t>soooooooo</a:t>
            </a:r>
            <a:r>
              <a:rPr lang="en-US" baseline="0" dirty="0" smtClean="0">
                <a:sym typeface="Wingdings"/>
              </a:rPr>
              <a:t> busy – making assignments and planning lectures is just a small portion of what they do. </a:t>
            </a:r>
          </a:p>
        </p:txBody>
      </p:sp>
      <p:sp>
        <p:nvSpPr>
          <p:cNvPr id="4" name="Slide Number Placeholder 3"/>
          <p:cNvSpPr>
            <a:spLocks noGrp="1"/>
          </p:cNvSpPr>
          <p:nvPr>
            <p:ph type="sldNum" sz="quarter" idx="10"/>
          </p:nvPr>
        </p:nvSpPr>
        <p:spPr/>
        <p:txBody>
          <a:bodyPr/>
          <a:lstStyle/>
          <a:p>
            <a:fld id="{CCCE4BDC-8C72-4441-9EE9-F99E0DE5029C}" type="slidenum">
              <a:rPr lang="en-US" smtClean="0"/>
              <a:t>25</a:t>
            </a:fld>
            <a:endParaRPr lang="en-US"/>
          </a:p>
        </p:txBody>
      </p:sp>
    </p:spTree>
    <p:extLst>
      <p:ext uri="{BB962C8B-B14F-4D97-AF65-F5344CB8AC3E}">
        <p14:creationId xmlns:p14="http://schemas.microsoft.com/office/powerpoint/2010/main" val="40665968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Point 1 </a:t>
            </a:r>
            <a:r>
              <a:rPr lang="en-US" dirty="0" smtClean="0">
                <a:sym typeface="Wingdings"/>
              </a:rPr>
              <a:t> If you are talking because you are</a:t>
            </a:r>
            <a:r>
              <a:rPr lang="en-US" baseline="0" dirty="0" smtClean="0">
                <a:sym typeface="Wingdings"/>
              </a:rPr>
              <a:t> asking your </a:t>
            </a:r>
            <a:r>
              <a:rPr lang="en-US" baseline="0" dirty="0" err="1" smtClean="0">
                <a:sym typeface="Wingdings"/>
              </a:rPr>
              <a:t>neighbour</a:t>
            </a:r>
            <a:r>
              <a:rPr lang="en-US" baseline="0" dirty="0" smtClean="0">
                <a:sym typeface="Wingdings"/>
              </a:rPr>
              <a:t> a question </a:t>
            </a:r>
            <a:r>
              <a:rPr lang="en-US" dirty="0" smtClean="0">
                <a:sym typeface="Wingdings"/>
              </a:rPr>
              <a:t>or using your phone to look</a:t>
            </a:r>
            <a:r>
              <a:rPr lang="en-US" baseline="0" dirty="0" smtClean="0">
                <a:sym typeface="Wingdings"/>
              </a:rPr>
              <a:t> something up, instead</a:t>
            </a:r>
            <a:r>
              <a:rPr lang="en-US" dirty="0" smtClean="0">
                <a:sym typeface="Wingdings"/>
              </a:rPr>
              <a:t> raise your and ask the question, or save it until after class!</a:t>
            </a:r>
          </a:p>
          <a:p>
            <a:r>
              <a:rPr lang="en-US" dirty="0" smtClean="0">
                <a:sym typeface="Wingdings"/>
              </a:rPr>
              <a:t>Point 2  Before</a:t>
            </a:r>
            <a:r>
              <a:rPr lang="en-US" baseline="0" dirty="0" smtClean="0">
                <a:sym typeface="Wingdings"/>
              </a:rPr>
              <a:t> asking a question, make sure you have checked for the answer yourself. It may be in your course outline, assignment description, etc. You need to take control of your own learning. Be independent and search for answers yourself. If 200 students asked the same question, it will drive the lecturer mental, not to mention waste their valuable time!</a:t>
            </a:r>
          </a:p>
          <a:p>
            <a:r>
              <a:rPr lang="en-US" baseline="0" dirty="0" smtClean="0">
                <a:sym typeface="Wingdings"/>
              </a:rPr>
              <a:t>Point 3  You will not be told this, ever! Instead, ask for advice about how you can prepare for the exam. </a:t>
            </a:r>
          </a:p>
          <a:p>
            <a:r>
              <a:rPr lang="en-US" baseline="0" dirty="0" smtClean="0">
                <a:sym typeface="Wingdings"/>
              </a:rPr>
              <a:t>Point 4  Don’t come to class if you are just going to sit there and sleep, not pay attention or not participate. It is a waste of your time and the lecturers time. Make an effort in your assignments. As it’s been said before, if you don’t make the effort, why should we?</a:t>
            </a:r>
          </a:p>
          <a:p>
            <a:r>
              <a:rPr lang="en-US" baseline="0" dirty="0" smtClean="0">
                <a:sym typeface="Wingdings"/>
              </a:rPr>
              <a:t>Point 5  Just don’t. It is rude and distracting to the lecturer and your fellow classmates. If you come to class, make the commitment to stay to the end. </a:t>
            </a:r>
          </a:p>
          <a:p>
            <a:endParaRPr lang="en-US" dirty="0" smtClean="0">
              <a:sym typeface="Wingdings"/>
            </a:endParaRPr>
          </a:p>
          <a:p>
            <a:endParaRPr lang="en-US" dirty="0"/>
          </a:p>
        </p:txBody>
      </p:sp>
      <p:sp>
        <p:nvSpPr>
          <p:cNvPr id="4" name="Slide Number Placeholder 3"/>
          <p:cNvSpPr>
            <a:spLocks noGrp="1"/>
          </p:cNvSpPr>
          <p:nvPr>
            <p:ph type="sldNum" sz="quarter" idx="10"/>
          </p:nvPr>
        </p:nvSpPr>
        <p:spPr/>
        <p:txBody>
          <a:bodyPr/>
          <a:lstStyle/>
          <a:p>
            <a:fld id="{CCCE4BDC-8C72-4441-9EE9-F99E0DE5029C}" type="slidenum">
              <a:rPr lang="en-US" smtClean="0"/>
              <a:t>27</a:t>
            </a:fld>
            <a:endParaRPr lang="en-US"/>
          </a:p>
        </p:txBody>
      </p:sp>
    </p:spTree>
    <p:extLst>
      <p:ext uri="{BB962C8B-B14F-4D97-AF65-F5344CB8AC3E}">
        <p14:creationId xmlns:p14="http://schemas.microsoft.com/office/powerpoint/2010/main" val="41409833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ATP-1.jpg"/>
          <p:cNvPicPr>
            <a:picLocks noChangeAspect="1"/>
          </p:cNvPicPr>
          <p:nvPr userDrawn="1"/>
        </p:nvPicPr>
        <p:blipFill rotWithShape="1">
          <a:blip r:embed="rId2">
            <a:extLst>
              <a:ext uri="{28A0092B-C50C-407E-A947-70E740481C1C}">
                <a14:useLocalDpi xmlns:a14="http://schemas.microsoft.com/office/drawing/2010/main" val="0"/>
              </a:ext>
            </a:extLst>
          </a:blip>
          <a:srcRect l="-3796" t="2189" r="11469" b="23862"/>
          <a:stretch/>
        </p:blipFill>
        <p:spPr>
          <a:xfrm>
            <a:off x="0" y="1776040"/>
            <a:ext cx="9144000" cy="4700960"/>
          </a:xfrm>
          <a:prstGeom prst="rect">
            <a:avLst/>
          </a:prstGeom>
        </p:spPr>
      </p:pic>
      <p:sp>
        <p:nvSpPr>
          <p:cNvPr id="16" name="TextBox 15"/>
          <p:cNvSpPr txBox="1"/>
          <p:nvPr userDrawn="1"/>
        </p:nvSpPr>
        <p:spPr>
          <a:xfrm>
            <a:off x="375920" y="2164080"/>
            <a:ext cx="4196080" cy="830997"/>
          </a:xfrm>
          <a:prstGeom prst="rect">
            <a:avLst/>
          </a:prstGeom>
          <a:noFill/>
        </p:spPr>
        <p:txBody>
          <a:bodyPr wrap="square" rtlCol="0">
            <a:spAutoFit/>
          </a:bodyPr>
          <a:lstStyle/>
          <a:p>
            <a:r>
              <a:rPr lang="en-US" sz="4800" dirty="0" smtClean="0">
                <a:solidFill>
                  <a:schemeClr val="bg1"/>
                </a:solidFill>
              </a:rPr>
              <a:t>Title Title Title</a:t>
            </a:r>
            <a:endParaRPr lang="en-US" sz="4800" dirty="0">
              <a:solidFill>
                <a:schemeClr val="bg1"/>
              </a:solidFill>
            </a:endParaRPr>
          </a:p>
        </p:txBody>
      </p:sp>
      <p:sp>
        <p:nvSpPr>
          <p:cNvPr id="17" name="TextBox 16"/>
          <p:cNvSpPr txBox="1"/>
          <p:nvPr userDrawn="1"/>
        </p:nvSpPr>
        <p:spPr>
          <a:xfrm>
            <a:off x="375920" y="3051145"/>
            <a:ext cx="4196080" cy="400110"/>
          </a:xfrm>
          <a:prstGeom prst="rect">
            <a:avLst/>
          </a:prstGeom>
          <a:noFill/>
        </p:spPr>
        <p:txBody>
          <a:bodyPr wrap="square" rtlCol="0">
            <a:spAutoFit/>
          </a:bodyPr>
          <a:lstStyle/>
          <a:p>
            <a:r>
              <a:rPr lang="en-US" sz="2000" dirty="0" smtClean="0">
                <a:solidFill>
                  <a:schemeClr val="bg1"/>
                </a:solidFill>
              </a:rPr>
              <a:t>Sub-title</a:t>
            </a:r>
            <a:endParaRPr lang="en-US" sz="2000" dirty="0">
              <a:solidFill>
                <a:schemeClr val="bg1"/>
              </a:solidFill>
            </a:endParaRPr>
          </a:p>
        </p:txBody>
      </p:sp>
      <p:sp>
        <p:nvSpPr>
          <p:cNvPr id="21" name="Rectangle 20"/>
          <p:cNvSpPr/>
          <p:nvPr userDrawn="1"/>
        </p:nvSpPr>
        <p:spPr>
          <a:xfrm>
            <a:off x="-1" y="1339586"/>
            <a:ext cx="4572001" cy="3514635"/>
          </a:xfrm>
          <a:prstGeom prst="rect">
            <a:avLst/>
          </a:prstGeom>
          <a:gradFill flip="none" rotWithShape="1">
            <a:gsLst>
              <a:gs pos="0">
                <a:srgbClr val="E68623"/>
              </a:gs>
              <a:gs pos="100000">
                <a:srgbClr val="FF6600"/>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extBox 4"/>
          <p:cNvSpPr txBox="1"/>
          <p:nvPr userDrawn="1"/>
        </p:nvSpPr>
        <p:spPr>
          <a:xfrm>
            <a:off x="6132118" y="6553819"/>
            <a:ext cx="2943513" cy="235962"/>
          </a:xfrm>
          <a:prstGeom prst="rect">
            <a:avLst/>
          </a:prstGeom>
          <a:noFill/>
        </p:spPr>
        <p:txBody>
          <a:bodyPr wrap="none" rtlCol="0">
            <a:sp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b="0" i="0" u="none" strike="noStrike" kern="1200" baseline="30000" dirty="0" smtClean="0">
                <a:solidFill>
                  <a:schemeClr val="tx1">
                    <a:lumMod val="65000"/>
                    <a:lumOff val="35000"/>
                  </a:schemeClr>
                </a:solidFill>
                <a:latin typeface="+mn-lt"/>
                <a:ea typeface="+mn-ea"/>
                <a:cs typeface="+mn-cs"/>
              </a:rPr>
              <a:t>CRICOS Provider Code: 02491D. TEQSA PRV12059</a:t>
            </a:r>
          </a:p>
        </p:txBody>
      </p:sp>
      <p:pic>
        <p:nvPicPr>
          <p:cNvPr id="6" name="Picture 5" descr="TOP_Primary_Long.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08019" y="315686"/>
            <a:ext cx="4429833" cy="804213"/>
          </a:xfrm>
          <a:prstGeom prst="rect">
            <a:avLst/>
          </a:prstGeom>
        </p:spPr>
      </p:pic>
    </p:spTree>
    <p:extLst>
      <p:ext uri="{BB962C8B-B14F-4D97-AF65-F5344CB8AC3E}">
        <p14:creationId xmlns:p14="http://schemas.microsoft.com/office/powerpoint/2010/main" val="356340156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pic>
        <p:nvPicPr>
          <p:cNvPr id="3" name="Picture 2" descr="Line_graphic_2016.jpg"/>
          <p:cNvPicPr>
            <a:picLocks noChangeAspect="1"/>
          </p:cNvPicPr>
          <p:nvPr userDrawn="1"/>
        </p:nvPicPr>
        <p:blipFill rotWithShape="1">
          <a:blip r:embed="rId2">
            <a:extLst>
              <a:ext uri="{28A0092B-C50C-407E-A947-70E740481C1C}">
                <a14:useLocalDpi xmlns:a14="http://schemas.microsoft.com/office/drawing/2010/main" val="0"/>
              </a:ext>
            </a:extLst>
          </a:blip>
          <a:srcRect t="37257" r="22884"/>
          <a:stretch/>
        </p:blipFill>
        <p:spPr>
          <a:xfrm rot="10800000">
            <a:off x="-2" y="1817580"/>
            <a:ext cx="9143999" cy="5040419"/>
          </a:xfrm>
          <a:prstGeom prst="rect">
            <a:avLst/>
          </a:prstGeom>
        </p:spPr>
      </p:pic>
      <p:sp>
        <p:nvSpPr>
          <p:cNvPr id="2" name="Title 1"/>
          <p:cNvSpPr>
            <a:spLocks noGrp="1"/>
          </p:cNvSpPr>
          <p:nvPr>
            <p:ph type="title" hasCustomPrompt="1"/>
          </p:nvPr>
        </p:nvSpPr>
        <p:spPr>
          <a:xfrm>
            <a:off x="532459" y="700512"/>
            <a:ext cx="8229600" cy="1965194"/>
          </a:xfrm>
          <a:prstGeom prst="rect">
            <a:avLst/>
          </a:prstGeom>
          <a:ln>
            <a:noFill/>
          </a:ln>
        </p:spPr>
        <p:txBody>
          <a:bodyPr vert="horz" anchor="ctr"/>
          <a:lstStyle>
            <a:lvl1pPr>
              <a:defRPr sz="4800">
                <a:solidFill>
                  <a:schemeClr val="tx1">
                    <a:lumMod val="75000"/>
                    <a:lumOff val="25000"/>
                  </a:schemeClr>
                </a:solidFill>
              </a:defRPr>
            </a:lvl1pPr>
          </a:lstStyle>
          <a:p>
            <a:r>
              <a:rPr lang="en-AU" dirty="0" smtClean="0"/>
              <a:t>Section divider</a:t>
            </a:r>
            <a:endParaRPr lang="en-US" dirty="0"/>
          </a:p>
        </p:txBody>
      </p:sp>
    </p:spTree>
    <p:extLst>
      <p:ext uri="{BB962C8B-B14F-4D97-AF65-F5344CB8AC3E}">
        <p14:creationId xmlns:p14="http://schemas.microsoft.com/office/powerpoint/2010/main" val="144226809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bg>
      <p:bgPr>
        <a:pattFill prst="ltDnDiag">
          <a:fgClr>
            <a:schemeClr val="bg1">
              <a:lumMod val="95000"/>
            </a:schemeClr>
          </a:fgClr>
          <a:bgClr>
            <a:prstClr val="white"/>
          </a:bgClr>
        </a:patt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802321"/>
          </a:xfrm>
          <a:prstGeom prst="rect">
            <a:avLst/>
          </a:prstGeom>
          <a:gradFill flip="none" rotWithShape="1">
            <a:gsLst>
              <a:gs pos="0">
                <a:srgbClr val="E68623"/>
              </a:gs>
              <a:gs pos="100000">
                <a:srgbClr val="DB532E"/>
              </a:gs>
            </a:gsLst>
            <a:lin ang="0" scaled="1"/>
            <a:tileRect/>
          </a:gradFill>
          <a:ln>
            <a:noFill/>
          </a:ln>
        </p:spPr>
        <p:txBody>
          <a:bodyPr/>
          <a:lstStyle>
            <a:lvl1pPr algn="l">
              <a:defRPr>
                <a:solidFill>
                  <a:schemeClr val="bg1"/>
                </a:solidFill>
                <a:latin typeface="+mn-lt"/>
              </a:defRPr>
            </a:lvl1pPr>
          </a:lstStyle>
          <a:p>
            <a:r>
              <a:rPr lang="en-US" smtClean="0"/>
              <a:t>Click to edit Master title style</a:t>
            </a:r>
            <a:endParaRPr lang="en-US" dirty="0"/>
          </a:p>
        </p:txBody>
      </p:sp>
      <p:sp>
        <p:nvSpPr>
          <p:cNvPr id="3" name="Content Placeholder 2"/>
          <p:cNvSpPr>
            <a:spLocks noGrp="1"/>
          </p:cNvSpPr>
          <p:nvPr>
            <p:ph idx="1"/>
          </p:nvPr>
        </p:nvSpPr>
        <p:spPr>
          <a:xfrm>
            <a:off x="457200" y="1600201"/>
            <a:ext cx="8229600" cy="4130039"/>
          </a:xfrm>
          <a:prstGeom prst="rect">
            <a:avLst/>
          </a:prstGeom>
        </p:spPr>
        <p:txBody>
          <a:bodyPr/>
          <a:lstStyle>
            <a:lvl1pPr>
              <a:buClr>
                <a:srgbClr val="E68623"/>
              </a:buClr>
              <a:defRPr>
                <a:solidFill>
                  <a:schemeClr val="tx1">
                    <a:lumMod val="75000"/>
                    <a:lumOff val="25000"/>
                  </a:schemeClr>
                </a:solidFill>
              </a:defRPr>
            </a:lvl1pPr>
            <a:lvl2pPr>
              <a:buClr>
                <a:srgbClr val="E68623"/>
              </a:buClr>
              <a:defRPr>
                <a:solidFill>
                  <a:schemeClr val="tx1">
                    <a:lumMod val="75000"/>
                    <a:lumOff val="25000"/>
                  </a:schemeClr>
                </a:solidFill>
              </a:defRPr>
            </a:lvl2pPr>
            <a:lvl3pPr>
              <a:buClr>
                <a:srgbClr val="E68623"/>
              </a:buClr>
              <a:defRPr>
                <a:solidFill>
                  <a:schemeClr val="tx1">
                    <a:lumMod val="75000"/>
                    <a:lumOff val="25000"/>
                  </a:schemeClr>
                </a:solidFill>
              </a:defRPr>
            </a:lvl3pPr>
            <a:lvl4pPr>
              <a:buClr>
                <a:srgbClr val="E68623"/>
              </a:buClr>
              <a:defRPr>
                <a:solidFill>
                  <a:schemeClr val="tx1">
                    <a:lumMod val="75000"/>
                    <a:lumOff val="25000"/>
                  </a:schemeClr>
                </a:solidFill>
              </a:defRPr>
            </a:lvl4pPr>
            <a:lvl5pPr>
              <a:buClr>
                <a:srgbClr val="E68623"/>
              </a:buClr>
              <a:defRPr>
                <a:solidFill>
                  <a:schemeClr val="tx1">
                    <a:lumMod val="75000"/>
                    <a:lumOff val="2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grpSp>
        <p:nvGrpSpPr>
          <p:cNvPr id="7" name="Group 6"/>
          <p:cNvGrpSpPr/>
          <p:nvPr userDrawn="1"/>
        </p:nvGrpSpPr>
        <p:grpSpPr>
          <a:xfrm>
            <a:off x="0" y="5902960"/>
            <a:ext cx="9144000" cy="955040"/>
            <a:chOff x="0" y="5902960"/>
            <a:chExt cx="9144000" cy="955040"/>
          </a:xfrm>
        </p:grpSpPr>
        <p:sp>
          <p:nvSpPr>
            <p:cNvPr id="8" name="Rectangle 7"/>
            <p:cNvSpPr/>
            <p:nvPr/>
          </p:nvSpPr>
          <p:spPr>
            <a:xfrm>
              <a:off x="0" y="5902960"/>
              <a:ext cx="9144000" cy="95504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0" name="Picture 9" descr="TOP.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521" y="6116320"/>
              <a:ext cx="1563538" cy="552450"/>
            </a:xfrm>
            <a:prstGeom prst="rect">
              <a:avLst/>
            </a:prstGeom>
          </p:spPr>
        </p:pic>
      </p:grpSp>
      <p:sp>
        <p:nvSpPr>
          <p:cNvPr id="5" name="TextBox 4"/>
          <p:cNvSpPr txBox="1"/>
          <p:nvPr userDrawn="1"/>
        </p:nvSpPr>
        <p:spPr>
          <a:xfrm>
            <a:off x="4960133" y="6515189"/>
            <a:ext cx="4041854" cy="235962"/>
          </a:xfrm>
          <a:prstGeom prst="rect">
            <a:avLst/>
          </a:prstGeom>
          <a:noFill/>
        </p:spPr>
        <p:txBody>
          <a:bodyPr wrap="square" rtlCol="0" anchor="b">
            <a:spAutoFit/>
          </a:bodyPr>
          <a:lstStyle/>
          <a:p>
            <a:pPr algn="r" rtl="0"/>
            <a:r>
              <a:rPr lang="en-US" sz="1400" b="0" i="0" u="none" strike="noStrike" kern="1200" baseline="30000" dirty="0" smtClean="0">
                <a:solidFill>
                  <a:schemeClr val="tx1">
                    <a:lumMod val="65000"/>
                    <a:lumOff val="35000"/>
                  </a:schemeClr>
                </a:solidFill>
                <a:latin typeface="+mn-lt"/>
                <a:ea typeface="+mn-ea"/>
                <a:cs typeface="+mn-cs"/>
              </a:rPr>
              <a:t>CRICOS Provider Code: 02491D. TEQSA PRV12059</a:t>
            </a:r>
          </a:p>
        </p:txBody>
      </p:sp>
    </p:spTree>
    <p:extLst>
      <p:ext uri="{BB962C8B-B14F-4D97-AF65-F5344CB8AC3E}">
        <p14:creationId xmlns:p14="http://schemas.microsoft.com/office/powerpoint/2010/main" val="229975128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4"/>
          </a:xfrm>
          <a:prstGeom prst="rect">
            <a:avLst/>
          </a:prstGeom>
        </p:spPr>
        <p:txBody>
          <a:bodyPr anchor="t"/>
          <a:lstStyle>
            <a:lvl1pPr algn="l">
              <a:defRPr sz="4000" b="1" cap="all">
                <a:solidFill>
                  <a:srgbClr val="FF6600"/>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grpSp>
        <p:nvGrpSpPr>
          <p:cNvPr id="7" name="Group 6"/>
          <p:cNvGrpSpPr/>
          <p:nvPr userDrawn="1"/>
        </p:nvGrpSpPr>
        <p:grpSpPr>
          <a:xfrm>
            <a:off x="0" y="5902960"/>
            <a:ext cx="9144000" cy="955040"/>
            <a:chOff x="0" y="5902960"/>
            <a:chExt cx="9144000" cy="955040"/>
          </a:xfrm>
        </p:grpSpPr>
        <p:sp>
          <p:nvSpPr>
            <p:cNvPr id="8" name="Rectangle 7"/>
            <p:cNvSpPr/>
            <p:nvPr/>
          </p:nvSpPr>
          <p:spPr>
            <a:xfrm>
              <a:off x="0" y="5902960"/>
              <a:ext cx="9144000" cy="95504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0" name="Picture 9" descr="TOP.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521" y="6116320"/>
              <a:ext cx="1563538" cy="552450"/>
            </a:xfrm>
            <a:prstGeom prst="rect">
              <a:avLst/>
            </a:prstGeom>
          </p:spPr>
        </p:pic>
      </p:grpSp>
      <p:sp>
        <p:nvSpPr>
          <p:cNvPr id="11" name="TextBox 10"/>
          <p:cNvSpPr txBox="1"/>
          <p:nvPr userDrawn="1"/>
        </p:nvSpPr>
        <p:spPr>
          <a:xfrm>
            <a:off x="4960133" y="6515189"/>
            <a:ext cx="4041854" cy="235962"/>
          </a:xfrm>
          <a:prstGeom prst="rect">
            <a:avLst/>
          </a:prstGeom>
          <a:noFill/>
        </p:spPr>
        <p:txBody>
          <a:bodyPr wrap="square" rtlCol="0" anchor="b">
            <a:spAutoFit/>
          </a:bodyPr>
          <a:lstStyle/>
          <a:p>
            <a:pPr algn="r" rtl="0"/>
            <a:r>
              <a:rPr lang="en-US" sz="1400" b="0" i="0" u="none" strike="noStrike" kern="1200" baseline="30000" dirty="0" smtClean="0">
                <a:solidFill>
                  <a:schemeClr val="tx1">
                    <a:lumMod val="65000"/>
                    <a:lumOff val="35000"/>
                  </a:schemeClr>
                </a:solidFill>
                <a:latin typeface="+mn-lt"/>
                <a:ea typeface="+mn-ea"/>
                <a:cs typeface="+mn-cs"/>
              </a:rPr>
              <a:t>CRICOS Provider Code: 02491D. TEQSA PRV12059</a:t>
            </a:r>
          </a:p>
        </p:txBody>
      </p:sp>
    </p:spTree>
    <p:extLst>
      <p:ext uri="{BB962C8B-B14F-4D97-AF65-F5344CB8AC3E}">
        <p14:creationId xmlns:p14="http://schemas.microsoft.com/office/powerpoint/2010/main" val="160919259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1"/>
            <a:ext cx="4038600" cy="3977639"/>
          </a:xfrm>
          <a:prstGeom prst="rect">
            <a:avLst/>
          </a:prstGeom>
        </p:spPr>
        <p:txBody>
          <a:bodyPr/>
          <a:lstStyle>
            <a:lvl1pPr>
              <a:buClr>
                <a:srgbClr val="E68623"/>
              </a:buClr>
              <a:defRPr sz="2800"/>
            </a:lvl1pPr>
            <a:lvl2pPr>
              <a:buClr>
                <a:srgbClr val="E68623"/>
              </a:buClr>
              <a:defRPr sz="2400"/>
            </a:lvl2pPr>
            <a:lvl3pPr>
              <a:buClr>
                <a:srgbClr val="E68623"/>
              </a:buClr>
              <a:defRPr sz="2000"/>
            </a:lvl3pPr>
            <a:lvl4pPr>
              <a:buClr>
                <a:srgbClr val="E68623"/>
              </a:buClr>
              <a:defRPr sz="1800"/>
            </a:lvl4pPr>
            <a:lvl5pPr>
              <a:buClr>
                <a:srgbClr val="E68623"/>
              </a:buCl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grpSp>
        <p:nvGrpSpPr>
          <p:cNvPr id="8" name="Group 7"/>
          <p:cNvGrpSpPr/>
          <p:nvPr userDrawn="1"/>
        </p:nvGrpSpPr>
        <p:grpSpPr>
          <a:xfrm>
            <a:off x="0" y="5902960"/>
            <a:ext cx="9144000" cy="955040"/>
            <a:chOff x="0" y="5902960"/>
            <a:chExt cx="9144000" cy="955040"/>
          </a:xfrm>
        </p:grpSpPr>
        <p:sp>
          <p:nvSpPr>
            <p:cNvPr id="9" name="Rectangle 8"/>
            <p:cNvSpPr/>
            <p:nvPr/>
          </p:nvSpPr>
          <p:spPr>
            <a:xfrm>
              <a:off x="0" y="5902960"/>
              <a:ext cx="9144000" cy="95504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1" name="Picture 10" descr="TOP.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521" y="6116320"/>
              <a:ext cx="1563538" cy="552450"/>
            </a:xfrm>
            <a:prstGeom prst="rect">
              <a:avLst/>
            </a:prstGeom>
          </p:spPr>
        </p:pic>
      </p:grpSp>
      <p:sp>
        <p:nvSpPr>
          <p:cNvPr id="5" name="Picture Placeholder 4"/>
          <p:cNvSpPr>
            <a:spLocks noGrp="1"/>
          </p:cNvSpPr>
          <p:nvPr>
            <p:ph type="pic" sz="quarter" idx="10"/>
          </p:nvPr>
        </p:nvSpPr>
        <p:spPr>
          <a:xfrm>
            <a:off x="4683125" y="1600200"/>
            <a:ext cx="4003675" cy="3978275"/>
          </a:xfrm>
          <a:prstGeom prst="rect">
            <a:avLst/>
          </a:prstGeom>
        </p:spPr>
        <p:txBody>
          <a:bodyPr vert="horz"/>
          <a:lstStyle>
            <a:lvl1pPr>
              <a:buClr>
                <a:srgbClr val="E68623"/>
              </a:buClr>
              <a:defRPr/>
            </a:lvl1pPr>
          </a:lstStyle>
          <a:p>
            <a:r>
              <a:rPr lang="en-US" smtClean="0"/>
              <a:t>Drag picture to placeholder or click icon to add</a:t>
            </a:r>
            <a:endParaRPr lang="en-US" dirty="0"/>
          </a:p>
        </p:txBody>
      </p:sp>
      <p:sp>
        <p:nvSpPr>
          <p:cNvPr id="13" name="TextBox 12"/>
          <p:cNvSpPr txBox="1"/>
          <p:nvPr userDrawn="1"/>
        </p:nvSpPr>
        <p:spPr>
          <a:xfrm>
            <a:off x="4960133" y="6515189"/>
            <a:ext cx="4041854" cy="235962"/>
          </a:xfrm>
          <a:prstGeom prst="rect">
            <a:avLst/>
          </a:prstGeom>
          <a:noFill/>
        </p:spPr>
        <p:txBody>
          <a:bodyPr wrap="square" rtlCol="0" anchor="b">
            <a:spAutoFit/>
          </a:bodyPr>
          <a:lstStyle/>
          <a:p>
            <a:pPr algn="r" rtl="0"/>
            <a:r>
              <a:rPr lang="en-US" sz="1400" b="0" i="0" u="none" strike="noStrike" kern="1200" baseline="30000" dirty="0" smtClean="0">
                <a:solidFill>
                  <a:schemeClr val="tx1">
                    <a:lumMod val="65000"/>
                    <a:lumOff val="35000"/>
                  </a:schemeClr>
                </a:solidFill>
                <a:latin typeface="+mn-lt"/>
                <a:ea typeface="+mn-ea"/>
                <a:cs typeface="+mn-cs"/>
              </a:rPr>
              <a:t>CRICOS Provider Code: 02491D. TEQSA PRV12059</a:t>
            </a:r>
          </a:p>
        </p:txBody>
      </p:sp>
      <p:sp>
        <p:nvSpPr>
          <p:cNvPr id="10" name="Title 1"/>
          <p:cNvSpPr>
            <a:spLocks noGrp="1"/>
          </p:cNvSpPr>
          <p:nvPr>
            <p:ph type="title"/>
          </p:nvPr>
        </p:nvSpPr>
        <p:spPr>
          <a:xfrm>
            <a:off x="457200" y="274639"/>
            <a:ext cx="8229600" cy="802321"/>
          </a:xfrm>
          <a:prstGeom prst="rect">
            <a:avLst/>
          </a:prstGeom>
          <a:gradFill flip="none" rotWithShape="1">
            <a:gsLst>
              <a:gs pos="0">
                <a:srgbClr val="E68623"/>
              </a:gs>
              <a:gs pos="100000">
                <a:srgbClr val="DB532E"/>
              </a:gs>
            </a:gsLst>
            <a:lin ang="0" scaled="1"/>
            <a:tileRect/>
          </a:gradFill>
          <a:ln>
            <a:noFill/>
          </a:ln>
        </p:spPr>
        <p:txBody>
          <a:bodyPr/>
          <a:lstStyle>
            <a:lvl1pPr algn="l">
              <a:defRPr>
                <a:solidFill>
                  <a:schemeClr val="bg1"/>
                </a:solidFill>
                <a:latin typeface="+mn-lt"/>
              </a:defRPr>
            </a:lvl1pPr>
          </a:lstStyle>
          <a:p>
            <a:r>
              <a:rPr lang="en-US" smtClean="0"/>
              <a:t>Click to edit Master title style</a:t>
            </a:r>
            <a:endParaRPr lang="en-US" dirty="0"/>
          </a:p>
        </p:txBody>
      </p:sp>
    </p:spTree>
    <p:extLst>
      <p:ext uri="{BB962C8B-B14F-4D97-AF65-F5344CB8AC3E}">
        <p14:creationId xmlns:p14="http://schemas.microsoft.com/office/powerpoint/2010/main" val="234332469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16" name="Group 15"/>
          <p:cNvGrpSpPr/>
          <p:nvPr userDrawn="1"/>
        </p:nvGrpSpPr>
        <p:grpSpPr>
          <a:xfrm>
            <a:off x="0" y="5902960"/>
            <a:ext cx="9144000" cy="955040"/>
            <a:chOff x="0" y="5902960"/>
            <a:chExt cx="9144000" cy="955040"/>
          </a:xfrm>
        </p:grpSpPr>
        <p:sp>
          <p:nvSpPr>
            <p:cNvPr id="17" name="Rectangle 16"/>
            <p:cNvSpPr/>
            <p:nvPr/>
          </p:nvSpPr>
          <p:spPr>
            <a:xfrm>
              <a:off x="0" y="5902960"/>
              <a:ext cx="9144000" cy="95504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9" name="Picture 18" descr="TOP.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521" y="6116320"/>
              <a:ext cx="1563538" cy="552450"/>
            </a:xfrm>
            <a:prstGeom prst="rect">
              <a:avLst/>
            </a:prstGeom>
          </p:spPr>
        </p:pic>
      </p:grpSp>
      <p:sp>
        <p:nvSpPr>
          <p:cNvPr id="13" name="TextBox 12"/>
          <p:cNvSpPr txBox="1"/>
          <p:nvPr userDrawn="1"/>
        </p:nvSpPr>
        <p:spPr>
          <a:xfrm>
            <a:off x="4960133" y="6515189"/>
            <a:ext cx="4041854" cy="235962"/>
          </a:xfrm>
          <a:prstGeom prst="rect">
            <a:avLst/>
          </a:prstGeom>
          <a:noFill/>
        </p:spPr>
        <p:txBody>
          <a:bodyPr wrap="square" rtlCol="0" anchor="b">
            <a:spAutoFit/>
          </a:bodyPr>
          <a:lstStyle/>
          <a:p>
            <a:pPr algn="r" rtl="0"/>
            <a:r>
              <a:rPr lang="en-US" sz="1400" b="0" i="0" u="none" strike="noStrike" kern="1200" baseline="30000" dirty="0" smtClean="0">
                <a:solidFill>
                  <a:schemeClr val="tx1">
                    <a:lumMod val="65000"/>
                    <a:lumOff val="35000"/>
                  </a:schemeClr>
                </a:solidFill>
                <a:latin typeface="+mn-lt"/>
                <a:ea typeface="+mn-ea"/>
                <a:cs typeface="+mn-cs"/>
              </a:rPr>
              <a:t>CRICOS Provider Code: 02491D. TEQSA PRV12059</a:t>
            </a:r>
          </a:p>
        </p:txBody>
      </p:sp>
      <p:pic>
        <p:nvPicPr>
          <p:cNvPr id="3" name="Picture 2" descr="IMG_1468.JPG"/>
          <p:cNvPicPr>
            <a:picLocks noChangeAspect="1"/>
          </p:cNvPicPr>
          <p:nvPr userDrawn="1"/>
        </p:nvPicPr>
        <p:blipFill rotWithShape="1">
          <a:blip r:embed="rId3">
            <a:extLst>
              <a:ext uri="{28A0092B-C50C-407E-A947-70E740481C1C}">
                <a14:useLocalDpi xmlns:a14="http://schemas.microsoft.com/office/drawing/2010/main" val="0"/>
              </a:ext>
            </a:extLst>
          </a:blip>
          <a:srcRect b="3499"/>
          <a:stretch/>
        </p:blipFill>
        <p:spPr>
          <a:xfrm>
            <a:off x="0" y="19124"/>
            <a:ext cx="9144000" cy="5883836"/>
          </a:xfrm>
          <a:prstGeom prst="rect">
            <a:avLst/>
          </a:prstGeom>
        </p:spPr>
      </p:pic>
      <p:sp>
        <p:nvSpPr>
          <p:cNvPr id="8" name="Title 1"/>
          <p:cNvSpPr>
            <a:spLocks noGrp="1"/>
          </p:cNvSpPr>
          <p:nvPr>
            <p:ph type="title" hasCustomPrompt="1"/>
          </p:nvPr>
        </p:nvSpPr>
        <p:spPr>
          <a:xfrm>
            <a:off x="457200" y="675799"/>
            <a:ext cx="8229600" cy="802321"/>
          </a:xfrm>
          <a:prstGeom prst="rect">
            <a:avLst/>
          </a:prstGeom>
          <a:noFill/>
          <a:ln>
            <a:noFill/>
          </a:ln>
        </p:spPr>
        <p:txBody>
          <a:bodyPr/>
          <a:lstStyle>
            <a:lvl1pPr algn="ctr">
              <a:defRPr>
                <a:solidFill>
                  <a:srgbClr val="FF6600"/>
                </a:solidFill>
                <a:latin typeface="+mn-lt"/>
              </a:defRPr>
            </a:lvl1pPr>
          </a:lstStyle>
          <a:p>
            <a:r>
              <a:rPr lang="en-US" dirty="0" smtClean="0"/>
              <a:t>Thank you</a:t>
            </a:r>
            <a:endParaRPr lang="en-US" dirty="0"/>
          </a:p>
        </p:txBody>
      </p:sp>
    </p:spTree>
    <p:extLst>
      <p:ext uri="{BB962C8B-B14F-4D97-AF65-F5344CB8AC3E}">
        <p14:creationId xmlns:p14="http://schemas.microsoft.com/office/powerpoint/2010/main" val="86778249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cSld name="End Slide Master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846138"/>
            <a:ext cx="8229600" cy="1143000"/>
          </a:xfrm>
          <a:prstGeom prst="rect">
            <a:avLst/>
          </a:prstGeom>
        </p:spPr>
        <p:txBody>
          <a:bodyPr/>
          <a:lstStyle/>
          <a:p>
            <a:r>
              <a:rPr lang="en-AU" smtClean="0"/>
              <a:t>Click to edit Master title style</a:t>
            </a:r>
            <a:endParaRPr lang="en-US" dirty="0"/>
          </a:p>
        </p:txBody>
      </p:sp>
      <p:sp>
        <p:nvSpPr>
          <p:cNvPr id="4" name="Rectangle 3"/>
          <p:cNvSpPr/>
          <p:nvPr userDrawn="1"/>
        </p:nvSpPr>
        <p:spPr>
          <a:xfrm>
            <a:off x="267344" y="6199983"/>
            <a:ext cx="1336720" cy="401077"/>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userDrawn="1"/>
        </p:nvSpPr>
        <p:spPr>
          <a:xfrm>
            <a:off x="7582047" y="5131073"/>
            <a:ext cx="1372723" cy="62855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677850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107717"/>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Lst>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112397" y="3814004"/>
            <a:ext cx="4376304" cy="685668"/>
            <a:chOff x="238131" y="3866379"/>
            <a:chExt cx="4376304" cy="685668"/>
          </a:xfrm>
        </p:grpSpPr>
        <p:pic>
          <p:nvPicPr>
            <p:cNvPr id="7" name="Picture Placeholder 5" descr="Cropped .png"/>
            <p:cNvPicPr>
              <a:picLocks noChangeAspect="1"/>
            </p:cNvPicPr>
            <p:nvPr/>
          </p:nvPicPr>
          <p:blipFill>
            <a:blip r:embed="rId2" cstate="print">
              <a:extLst>
                <a:ext uri="{28A0092B-C50C-407E-A947-70E740481C1C}">
                  <a14:useLocalDpi xmlns:a14="http://schemas.microsoft.com/office/drawing/2010/main"/>
                </a:ext>
              </a:extLst>
            </a:blip>
            <a:srcRect l="18" r="18"/>
            <a:stretch>
              <a:fillRect/>
            </a:stretch>
          </p:blipFill>
          <p:spPr bwMode="auto">
            <a:xfrm>
              <a:off x="238131" y="3866379"/>
              <a:ext cx="594228" cy="589685"/>
            </a:xfrm>
            <a:prstGeom prst="ellipse">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pic>
        <p:sp>
          <p:nvSpPr>
            <p:cNvPr id="8" name="Text Placeholder 7"/>
            <p:cNvSpPr txBox="1">
              <a:spLocks/>
            </p:cNvSpPr>
            <p:nvPr/>
          </p:nvSpPr>
          <p:spPr bwMode="auto">
            <a:xfrm>
              <a:off x="832359" y="3866379"/>
              <a:ext cx="3782076" cy="6856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noAutofit/>
            </a:bodyPr>
            <a:lstStyle>
              <a:lvl1pPr marL="342900" indent="-342900" algn="l" defTabSz="457200" rtl="0" eaLnBrk="1" fontAlgn="base" hangingPunct="1">
                <a:spcBef>
                  <a:spcPct val="20000"/>
                </a:spcBef>
                <a:spcAft>
                  <a:spcPct val="0"/>
                </a:spcAft>
                <a:buFont typeface="Arial" charset="0"/>
                <a:buChar char="•"/>
                <a:defRPr sz="3200" kern="1200">
                  <a:solidFill>
                    <a:schemeClr val="tx1"/>
                  </a:solidFill>
                  <a:latin typeface="+mn-lt"/>
                  <a:ea typeface="ＭＳ Ｐゴシック" charset="0"/>
                  <a:cs typeface="ＭＳ Ｐゴシック" charset="0"/>
                </a:defRPr>
              </a:lvl1pPr>
              <a:lvl2pPr marL="742950" indent="-285750" algn="l" defTabSz="457200" rtl="0" eaLnBrk="1" fontAlgn="base" hangingPunct="1">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defTabSz="457200" rtl="0" eaLnBrk="1" fontAlgn="base" hangingPunct="1">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defTabSz="457200"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defTabSz="457200"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charset="0"/>
                <a:buNone/>
              </a:pPr>
              <a:r>
                <a:rPr lang="en-US" sz="1200" dirty="0" smtClean="0">
                  <a:solidFill>
                    <a:srgbClr val="FFFFFF"/>
                  </a:solidFill>
                </a:rPr>
                <a:t>Caroline Thornton </a:t>
              </a:r>
            </a:p>
            <a:p>
              <a:pPr marL="0" indent="0">
                <a:buFont typeface="Arial" charset="0"/>
                <a:buNone/>
              </a:pPr>
              <a:r>
                <a:rPr lang="en-US" sz="1200" dirty="0" smtClean="0">
                  <a:solidFill>
                    <a:srgbClr val="FFFFFF"/>
                  </a:solidFill>
                </a:rPr>
                <a:t>English Language and Academic Skills Coordinator</a:t>
              </a:r>
              <a:endParaRPr lang="en-US" sz="1200" dirty="0">
                <a:solidFill>
                  <a:srgbClr val="FFFFFF"/>
                </a:solidFill>
              </a:endParaRPr>
            </a:p>
          </p:txBody>
        </p:sp>
      </p:grpSp>
      <p:sp>
        <p:nvSpPr>
          <p:cNvPr id="9" name="Title 1"/>
          <p:cNvSpPr txBox="1">
            <a:spLocks/>
          </p:cNvSpPr>
          <p:nvPr/>
        </p:nvSpPr>
        <p:spPr bwMode="auto">
          <a:xfrm>
            <a:off x="112397" y="1884864"/>
            <a:ext cx="4376304" cy="1470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Autofit/>
          </a:bodyPr>
          <a:lstStyle>
            <a:lvl1pPr algn="ctr" defTabSz="457200" rtl="0" eaLnBrk="1" fontAlgn="base" hangingPunct="1">
              <a:spcBef>
                <a:spcPct val="0"/>
              </a:spcBef>
              <a:spcAft>
                <a:spcPct val="0"/>
              </a:spcAft>
              <a:defRPr sz="4400" b="0" kern="1200">
                <a:solidFill>
                  <a:srgbClr val="D80202"/>
                </a:solidFill>
                <a:latin typeface="Rockwell"/>
                <a:ea typeface="ＭＳ Ｐゴシック" charset="0"/>
                <a:cs typeface="Rockwell"/>
              </a:defRPr>
            </a:lvl1pPr>
            <a:lvl2pPr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2pPr>
            <a:lvl3pPr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3pPr>
            <a:lvl4pPr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4pPr>
            <a:lvl5pPr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5pPr>
            <a:lvl6pPr marL="4572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9pPr>
          </a:lstStyle>
          <a:p>
            <a:pPr algn="l"/>
            <a:r>
              <a:rPr lang="en-AU" sz="4000" dirty="0" smtClean="0">
                <a:solidFill>
                  <a:schemeClr val="bg1"/>
                </a:solidFill>
              </a:rPr>
              <a:t>Discussion and Communication Skills</a:t>
            </a:r>
            <a:endParaRPr lang="en-AU" sz="4000" dirty="0">
              <a:solidFill>
                <a:schemeClr val="bg1"/>
              </a:solidFill>
            </a:endParaRPr>
          </a:p>
        </p:txBody>
      </p:sp>
    </p:spTree>
    <p:extLst>
      <p:ext uri="{BB962C8B-B14F-4D97-AF65-F5344CB8AC3E}">
        <p14:creationId xmlns:p14="http://schemas.microsoft.com/office/powerpoint/2010/main" val="65332159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a:t>
            </a:r>
            <a:endParaRPr lang="en-US" dirty="0"/>
          </a:p>
        </p:txBody>
      </p:sp>
      <p:sp>
        <p:nvSpPr>
          <p:cNvPr id="3" name="Content Placeholder 2"/>
          <p:cNvSpPr>
            <a:spLocks noGrp="1"/>
          </p:cNvSpPr>
          <p:nvPr>
            <p:ph idx="1"/>
          </p:nvPr>
        </p:nvSpPr>
        <p:spPr>
          <a:xfrm>
            <a:off x="457200" y="1417638"/>
            <a:ext cx="8229600" cy="4708525"/>
          </a:xfrm>
        </p:spPr>
        <p:txBody>
          <a:bodyPr/>
          <a:lstStyle/>
          <a:p>
            <a:pPr marL="0" indent="0">
              <a:buNone/>
            </a:pPr>
            <a:r>
              <a:rPr lang="en-US" dirty="0" smtClean="0"/>
              <a:t>This workshop will prepare you with the necessary skills and confidence to: </a:t>
            </a:r>
          </a:p>
          <a:p>
            <a:pPr marL="0" indent="0">
              <a:buNone/>
            </a:pPr>
            <a:endParaRPr lang="en-US" dirty="0" smtClean="0"/>
          </a:p>
          <a:p>
            <a:r>
              <a:rPr lang="en-US" dirty="0"/>
              <a:t>P</a:t>
            </a:r>
            <a:r>
              <a:rPr lang="en-US" dirty="0" smtClean="0"/>
              <a:t>articipate confidently in academic discussions in tutorials</a:t>
            </a:r>
          </a:p>
          <a:p>
            <a:r>
              <a:rPr lang="en-US" dirty="0" smtClean="0"/>
              <a:t>Communicate effectively with lecturers, tutors and other students</a:t>
            </a:r>
            <a:endParaRPr lang="en-US" dirty="0"/>
          </a:p>
        </p:txBody>
      </p:sp>
    </p:spTree>
    <p:extLst>
      <p:ext uri="{BB962C8B-B14F-4D97-AF65-F5344CB8AC3E}">
        <p14:creationId xmlns:p14="http://schemas.microsoft.com/office/powerpoint/2010/main" val="35707022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7200" dirty="0" smtClean="0"/>
              <a:t>Discussion</a:t>
            </a:r>
            <a:br>
              <a:rPr lang="en-US" sz="7200" dirty="0" smtClean="0"/>
            </a:br>
            <a:r>
              <a:rPr lang="en-US" sz="7200" dirty="0" smtClean="0"/>
              <a:t>Skills</a:t>
            </a:r>
            <a:endParaRPr lang="en-US" dirty="0"/>
          </a:p>
        </p:txBody>
      </p:sp>
    </p:spTree>
    <p:extLst>
      <p:ext uri="{BB962C8B-B14F-4D97-AF65-F5344CB8AC3E}">
        <p14:creationId xmlns:p14="http://schemas.microsoft.com/office/powerpoint/2010/main" val="36872154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role of discussion in higher education</a:t>
            </a:r>
            <a:endParaRPr lang="en-US" dirty="0"/>
          </a:p>
        </p:txBody>
      </p:sp>
      <p:sp>
        <p:nvSpPr>
          <p:cNvPr id="3" name="Content Placeholder 2"/>
          <p:cNvSpPr>
            <a:spLocks noGrp="1"/>
          </p:cNvSpPr>
          <p:nvPr>
            <p:ph idx="1"/>
          </p:nvPr>
        </p:nvSpPr>
        <p:spPr/>
        <p:txBody>
          <a:bodyPr/>
          <a:lstStyle/>
          <a:p>
            <a:pPr marL="0" indent="0">
              <a:buNone/>
            </a:pPr>
            <a:endParaRPr lang="en-US" sz="3600" dirty="0" smtClean="0"/>
          </a:p>
          <a:p>
            <a:r>
              <a:rPr lang="en-US" dirty="0" smtClean="0"/>
              <a:t>Deepen understanding of a subject or topic</a:t>
            </a:r>
          </a:p>
          <a:p>
            <a:r>
              <a:rPr lang="en-US" dirty="0" smtClean="0"/>
              <a:t>Enable exchange of thoughts and ideas</a:t>
            </a:r>
          </a:p>
          <a:p>
            <a:r>
              <a:rPr lang="en-US" dirty="0"/>
              <a:t>E</a:t>
            </a:r>
            <a:r>
              <a:rPr lang="en-US" dirty="0" smtClean="0"/>
              <a:t>ncourage critical thinking</a:t>
            </a:r>
          </a:p>
          <a:p>
            <a:pPr marL="0" indent="0">
              <a:buNone/>
            </a:pPr>
            <a:endParaRPr lang="en-US" dirty="0" smtClean="0">
              <a:solidFill>
                <a:srgbClr val="FF0000"/>
              </a:solidFill>
            </a:endParaRPr>
          </a:p>
          <a:p>
            <a:pPr marL="0" indent="0" algn="ctr">
              <a:buNone/>
            </a:pPr>
            <a:r>
              <a:rPr lang="en-US" dirty="0">
                <a:solidFill>
                  <a:srgbClr val="FF6600"/>
                </a:solidFill>
              </a:rPr>
              <a:t>Effective discussion skills are essential</a:t>
            </a:r>
            <a:r>
              <a:rPr lang="en-US" dirty="0" smtClean="0">
                <a:solidFill>
                  <a:srgbClr val="FF6600"/>
                </a:solidFill>
              </a:rPr>
              <a:t>.</a:t>
            </a:r>
            <a:endParaRPr lang="en-US" dirty="0">
              <a:solidFill>
                <a:srgbClr val="FF6600"/>
              </a:solidFill>
            </a:endParaRPr>
          </a:p>
        </p:txBody>
      </p:sp>
    </p:spTree>
    <p:extLst>
      <p:ext uri="{BB962C8B-B14F-4D97-AF65-F5344CB8AC3E}">
        <p14:creationId xmlns:p14="http://schemas.microsoft.com/office/powerpoint/2010/main" val="418376575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Activity 1: Brainstorm</a:t>
            </a:r>
            <a:endParaRPr lang="en-US" dirty="0"/>
          </a:p>
        </p:txBody>
      </p:sp>
      <p:sp>
        <p:nvSpPr>
          <p:cNvPr id="3" name="Content Placeholder 2"/>
          <p:cNvSpPr>
            <a:spLocks noGrp="1"/>
          </p:cNvSpPr>
          <p:nvPr>
            <p:ph idx="1"/>
          </p:nvPr>
        </p:nvSpPr>
        <p:spPr/>
        <p:txBody>
          <a:bodyPr/>
          <a:lstStyle/>
          <a:p>
            <a:pPr marL="0" indent="0" algn="ctr">
              <a:buNone/>
            </a:pPr>
            <a:endParaRPr lang="en-US" dirty="0" smtClean="0"/>
          </a:p>
          <a:p>
            <a:pPr marL="0" indent="0" algn="ctr">
              <a:buNone/>
            </a:pPr>
            <a:r>
              <a:rPr lang="en-US" dirty="0" smtClean="0"/>
              <a:t>What are the features of a good academic discussion? </a:t>
            </a:r>
          </a:p>
          <a:p>
            <a:pPr marL="0" indent="0" algn="ctr">
              <a:buNone/>
            </a:pPr>
            <a:endParaRPr lang="en-US" dirty="0"/>
          </a:p>
          <a:p>
            <a:pPr marL="0" indent="0" algn="ctr">
              <a:buNone/>
            </a:pPr>
            <a:r>
              <a:rPr lang="en-US" dirty="0" smtClean="0"/>
              <a:t>Reflect on your prior experiences.</a:t>
            </a:r>
            <a:endParaRPr lang="en-US" dirty="0"/>
          </a:p>
        </p:txBody>
      </p:sp>
    </p:spTree>
    <p:extLst>
      <p:ext uri="{BB962C8B-B14F-4D97-AF65-F5344CB8AC3E}">
        <p14:creationId xmlns:p14="http://schemas.microsoft.com/office/powerpoint/2010/main" val="19379225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Activity 1: Brainstorm</a:t>
            </a:r>
            <a:endParaRPr lang="en-US" dirty="0"/>
          </a:p>
        </p:txBody>
      </p:sp>
      <p:sp>
        <p:nvSpPr>
          <p:cNvPr id="3" name="Content Placeholder 2"/>
          <p:cNvSpPr>
            <a:spLocks noGrp="1"/>
          </p:cNvSpPr>
          <p:nvPr>
            <p:ph idx="1"/>
          </p:nvPr>
        </p:nvSpPr>
        <p:spPr/>
        <p:txBody>
          <a:bodyPr/>
          <a:lstStyle/>
          <a:p>
            <a:pPr marL="0" indent="0">
              <a:buNone/>
            </a:pPr>
            <a:r>
              <a:rPr lang="en-US" sz="2400" dirty="0" smtClean="0"/>
              <a:t>What are the features of a good academic discussion? </a:t>
            </a:r>
          </a:p>
          <a:p>
            <a:pPr marL="0" indent="0">
              <a:buNone/>
            </a:pPr>
            <a:endParaRPr lang="en-US" sz="1400" dirty="0"/>
          </a:p>
          <a:p>
            <a:pPr>
              <a:buFont typeface="Wingdings" charset="2"/>
              <a:buChar char="ü"/>
            </a:pPr>
            <a:r>
              <a:rPr lang="en-US" dirty="0" smtClean="0"/>
              <a:t>Support opinions with evidence and examples</a:t>
            </a:r>
          </a:p>
          <a:p>
            <a:pPr>
              <a:buFont typeface="Wingdings" charset="2"/>
              <a:buChar char="ü"/>
            </a:pPr>
            <a:r>
              <a:rPr lang="en-US" dirty="0" smtClean="0"/>
              <a:t>Follow appropriate rules of etiquette</a:t>
            </a:r>
          </a:p>
          <a:p>
            <a:pPr>
              <a:buFont typeface="Wingdings" charset="2"/>
              <a:buChar char="ü"/>
            </a:pPr>
            <a:r>
              <a:rPr lang="en-US" dirty="0" smtClean="0"/>
              <a:t>Use appropriate signal language to promote clarity of communication</a:t>
            </a:r>
            <a:endParaRPr lang="en-US" dirty="0"/>
          </a:p>
        </p:txBody>
      </p:sp>
    </p:spTree>
    <p:extLst>
      <p:ext uri="{BB962C8B-B14F-4D97-AF65-F5344CB8AC3E}">
        <p14:creationId xmlns:p14="http://schemas.microsoft.com/office/powerpoint/2010/main" val="36577102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Participating in tutorial discussions</a:t>
            </a:r>
            <a:endParaRPr lang="en-US" dirty="0"/>
          </a:p>
        </p:txBody>
      </p:sp>
      <p:sp>
        <p:nvSpPr>
          <p:cNvPr id="3" name="Content Placeholder 2"/>
          <p:cNvSpPr>
            <a:spLocks noGrp="1"/>
          </p:cNvSpPr>
          <p:nvPr>
            <p:ph idx="1"/>
          </p:nvPr>
        </p:nvSpPr>
        <p:spPr>
          <a:xfrm>
            <a:off x="457200" y="1858818"/>
            <a:ext cx="8229600" cy="4267345"/>
          </a:xfrm>
        </p:spPr>
        <p:txBody>
          <a:bodyPr/>
          <a:lstStyle/>
          <a:p>
            <a:pPr marL="0" indent="0">
              <a:buNone/>
            </a:pPr>
            <a:r>
              <a:rPr lang="en-US" dirty="0" smtClean="0"/>
              <a:t>Tutorials provide the opportunity to share ideas and debate issues. </a:t>
            </a:r>
          </a:p>
          <a:p>
            <a:pPr marL="0" indent="0">
              <a:buNone/>
            </a:pPr>
            <a:endParaRPr lang="en-US" dirty="0"/>
          </a:p>
          <a:p>
            <a:pPr marL="0" indent="0">
              <a:buNone/>
            </a:pPr>
            <a:r>
              <a:rPr lang="en-US" dirty="0" smtClean="0"/>
              <a:t>To make the most of tutorials, it is important to be aware of appropriate </a:t>
            </a:r>
            <a:r>
              <a:rPr lang="en-US" b="1" dirty="0" smtClean="0"/>
              <a:t>discussion etiquette</a:t>
            </a:r>
            <a:r>
              <a:rPr lang="en-US" dirty="0" smtClean="0"/>
              <a:t>.</a:t>
            </a:r>
            <a:endParaRPr lang="en-US" dirty="0"/>
          </a:p>
        </p:txBody>
      </p:sp>
    </p:spTree>
    <p:extLst>
      <p:ext uri="{BB962C8B-B14F-4D97-AF65-F5344CB8AC3E}">
        <p14:creationId xmlns:p14="http://schemas.microsoft.com/office/powerpoint/2010/main" val="336051100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 etiquette</a:t>
            </a:r>
            <a:endParaRPr lang="en-US" dirty="0"/>
          </a:p>
        </p:txBody>
      </p:sp>
      <p:sp>
        <p:nvSpPr>
          <p:cNvPr id="3" name="Content Placeholder 2"/>
          <p:cNvSpPr>
            <a:spLocks noGrp="1"/>
          </p:cNvSpPr>
          <p:nvPr>
            <p:ph idx="1"/>
          </p:nvPr>
        </p:nvSpPr>
        <p:spPr>
          <a:xfrm>
            <a:off x="457200" y="1847273"/>
            <a:ext cx="8229600" cy="4278890"/>
          </a:xfrm>
        </p:spPr>
        <p:txBody>
          <a:bodyPr/>
          <a:lstStyle/>
          <a:p>
            <a:pPr marL="0" indent="0" algn="ctr">
              <a:buNone/>
            </a:pPr>
            <a:r>
              <a:rPr lang="en-US" i="1" dirty="0" smtClean="0"/>
              <a:t>Conventions for good manners and appropriate conduct in academic group discussions.</a:t>
            </a:r>
          </a:p>
          <a:p>
            <a:pPr marL="0" indent="0" algn="ctr">
              <a:buNone/>
            </a:pPr>
            <a:endParaRPr lang="en-US" i="1" dirty="0"/>
          </a:p>
          <a:p>
            <a:pPr marL="0" indent="0" algn="ctr">
              <a:buNone/>
            </a:pPr>
            <a:r>
              <a:rPr lang="en-US" b="1" dirty="0" smtClean="0">
                <a:solidFill>
                  <a:srgbClr val="FF6600"/>
                </a:solidFill>
              </a:rPr>
              <a:t>What is GOOD etiquette?</a:t>
            </a:r>
          </a:p>
          <a:p>
            <a:pPr marL="0" indent="0">
              <a:buNone/>
            </a:pPr>
            <a:endParaRPr lang="en-US" dirty="0"/>
          </a:p>
        </p:txBody>
      </p:sp>
    </p:spTree>
    <p:extLst>
      <p:ext uri="{BB962C8B-B14F-4D97-AF65-F5344CB8AC3E}">
        <p14:creationId xmlns:p14="http://schemas.microsoft.com/office/powerpoint/2010/main" val="1201699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 or DON’T?</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083716987"/>
              </p:ext>
            </p:extLst>
          </p:nvPr>
        </p:nvGraphicFramePr>
        <p:xfrm>
          <a:off x="592667" y="1211580"/>
          <a:ext cx="7944555" cy="4870308"/>
        </p:xfrm>
        <a:graphic>
          <a:graphicData uri="http://schemas.openxmlformats.org/drawingml/2006/table">
            <a:tbl>
              <a:tblPr firstRow="1" bandRow="1">
                <a:tableStyleId>{616DA210-FB5B-4158-B5E0-FEB733F419BA}</a:tableStyleId>
              </a:tblPr>
              <a:tblGrid>
                <a:gridCol w="5700954"/>
                <a:gridCol w="1114712"/>
                <a:gridCol w="1128889"/>
              </a:tblGrid>
              <a:tr h="435701">
                <a:tc>
                  <a:txBody>
                    <a:bodyPr/>
                    <a:lstStyle/>
                    <a:p>
                      <a:endParaRPr lang="en-US" dirty="0">
                        <a:latin typeface="Rockwell"/>
                        <a:cs typeface="Rockwell"/>
                      </a:endParaRPr>
                    </a:p>
                  </a:txBody>
                  <a:tcPr/>
                </a:tc>
                <a:tc>
                  <a:txBody>
                    <a:bodyPr/>
                    <a:lstStyle/>
                    <a:p>
                      <a:r>
                        <a:rPr lang="en-US" dirty="0" smtClean="0">
                          <a:latin typeface="Rockwell"/>
                          <a:cs typeface="Rockwell"/>
                        </a:rPr>
                        <a:t>Do</a:t>
                      </a:r>
                      <a:endParaRPr lang="en-US" dirty="0">
                        <a:latin typeface="Rockwell"/>
                        <a:cs typeface="Rockwell"/>
                      </a:endParaRPr>
                    </a:p>
                  </a:txBody>
                  <a:tcPr/>
                </a:tc>
                <a:tc>
                  <a:txBody>
                    <a:bodyPr/>
                    <a:lstStyle/>
                    <a:p>
                      <a:r>
                        <a:rPr lang="en-US" dirty="0" smtClean="0">
                          <a:latin typeface="Rockwell"/>
                          <a:cs typeface="Rockwell"/>
                        </a:rPr>
                        <a:t>Don’t</a:t>
                      </a:r>
                      <a:endParaRPr lang="en-US" dirty="0">
                        <a:latin typeface="Rockwell"/>
                        <a:cs typeface="Rockwell"/>
                      </a:endParaRPr>
                    </a:p>
                  </a:txBody>
                  <a:tcPr/>
                </a:tc>
              </a:tr>
              <a:tr h="435701">
                <a:tc>
                  <a:txBody>
                    <a:bodyPr/>
                    <a:lstStyle/>
                    <a:p>
                      <a:pPr marL="342900" marR="0" indent="-342900" algn="l" defTabSz="457200" rtl="0" eaLnBrk="1" fontAlgn="auto" latinLnBrk="0" hangingPunct="1">
                        <a:lnSpc>
                          <a:spcPct val="100000"/>
                        </a:lnSpc>
                        <a:spcBef>
                          <a:spcPts val="0"/>
                        </a:spcBef>
                        <a:spcAft>
                          <a:spcPts val="0"/>
                        </a:spcAft>
                        <a:buClrTx/>
                        <a:buSzTx/>
                        <a:buFont typeface="+mj-lt"/>
                        <a:buAutoNum type="arabicPeriod"/>
                        <a:tabLst/>
                        <a:defRPr/>
                      </a:pPr>
                      <a:r>
                        <a:rPr lang="en-US" sz="1800" dirty="0" smtClean="0">
                          <a:latin typeface="Rockwell"/>
                          <a:cs typeface="Rockwell"/>
                        </a:rPr>
                        <a:t>Express your opinion</a:t>
                      </a: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r h="752034">
                <a:tc>
                  <a:txBody>
                    <a:bodyPr/>
                    <a:lstStyle/>
                    <a:p>
                      <a:pPr marL="342900" marR="0" indent="-342900" algn="l" defTabSz="457200" rtl="0" eaLnBrk="1" fontAlgn="auto" latinLnBrk="0" hangingPunct="1">
                        <a:lnSpc>
                          <a:spcPct val="100000"/>
                        </a:lnSpc>
                        <a:spcBef>
                          <a:spcPts val="0"/>
                        </a:spcBef>
                        <a:spcAft>
                          <a:spcPts val="0"/>
                        </a:spcAft>
                        <a:buClrTx/>
                        <a:buSzTx/>
                        <a:buFont typeface="+mj-lt"/>
                        <a:buAutoNum type="arabicPeriod" startAt="2"/>
                        <a:tabLst/>
                        <a:defRPr/>
                      </a:pPr>
                      <a:r>
                        <a:rPr lang="en-US" sz="1800" dirty="0" smtClean="0">
                          <a:latin typeface="Rockwell"/>
                          <a:cs typeface="Rockwell"/>
                        </a:rPr>
                        <a:t>Be prepared to support your opinion with examples</a:t>
                      </a: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r h="435701">
                <a:tc>
                  <a:txBody>
                    <a:bodyPr/>
                    <a:lstStyle/>
                    <a:p>
                      <a:pPr marL="342900" marR="0" indent="-342900" algn="l" defTabSz="457200" rtl="0" eaLnBrk="1" fontAlgn="auto" latinLnBrk="0" hangingPunct="1">
                        <a:lnSpc>
                          <a:spcPct val="100000"/>
                        </a:lnSpc>
                        <a:spcBef>
                          <a:spcPts val="0"/>
                        </a:spcBef>
                        <a:spcAft>
                          <a:spcPts val="0"/>
                        </a:spcAft>
                        <a:buClrTx/>
                        <a:buSzTx/>
                        <a:buFont typeface="+mj-lt"/>
                        <a:buAutoNum type="arabicPeriod" startAt="3"/>
                        <a:tabLst/>
                        <a:defRPr/>
                      </a:pPr>
                      <a:r>
                        <a:rPr lang="en-US" sz="1800" dirty="0" smtClean="0">
                          <a:latin typeface="Rockwell"/>
                          <a:cs typeface="Rockwell"/>
                        </a:rPr>
                        <a:t>Say nothing unless asked a question</a:t>
                      </a: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r h="752034">
                <a:tc>
                  <a:txBody>
                    <a:bodyPr/>
                    <a:lstStyle/>
                    <a:p>
                      <a:pPr marL="342900" marR="0" indent="-342900" algn="l" defTabSz="457200" rtl="0" eaLnBrk="1" fontAlgn="auto" latinLnBrk="0" hangingPunct="1">
                        <a:lnSpc>
                          <a:spcPct val="100000"/>
                        </a:lnSpc>
                        <a:spcBef>
                          <a:spcPts val="0"/>
                        </a:spcBef>
                        <a:spcAft>
                          <a:spcPts val="0"/>
                        </a:spcAft>
                        <a:buClrTx/>
                        <a:buSzTx/>
                        <a:buFont typeface="+mj-lt"/>
                        <a:buAutoNum type="arabicPeriod" startAt="4"/>
                        <a:tabLst/>
                        <a:defRPr/>
                      </a:pPr>
                      <a:r>
                        <a:rPr lang="en-US" sz="1800" dirty="0" smtClean="0">
                          <a:latin typeface="Rockwell"/>
                          <a:cs typeface="Rockwell"/>
                        </a:rPr>
                        <a:t>Show agreement with others when they make a good point</a:t>
                      </a: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r h="435701">
                <a:tc>
                  <a:txBody>
                    <a:bodyPr/>
                    <a:lstStyle/>
                    <a:p>
                      <a:pPr marL="342900" marR="0" indent="-342900" algn="l" defTabSz="457200" rtl="0" eaLnBrk="1" fontAlgn="auto" latinLnBrk="0" hangingPunct="1">
                        <a:lnSpc>
                          <a:spcPct val="100000"/>
                        </a:lnSpc>
                        <a:spcBef>
                          <a:spcPts val="0"/>
                        </a:spcBef>
                        <a:spcAft>
                          <a:spcPts val="0"/>
                        </a:spcAft>
                        <a:buClrTx/>
                        <a:buSzTx/>
                        <a:buFont typeface="+mj-lt"/>
                        <a:buAutoNum type="arabicPeriod" startAt="5"/>
                        <a:tabLst/>
                        <a:defRPr/>
                      </a:pPr>
                      <a:r>
                        <a:rPr lang="en-US" sz="1800" dirty="0" smtClean="0">
                          <a:latin typeface="Rockwell"/>
                          <a:cs typeface="Rockwell"/>
                        </a:rPr>
                        <a:t>Disagree with another student</a:t>
                      </a: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r h="435701">
                <a:tc>
                  <a:txBody>
                    <a:bodyPr/>
                    <a:lstStyle/>
                    <a:p>
                      <a:pPr marL="342900" marR="0" indent="-342900" algn="l" defTabSz="457200" rtl="0" eaLnBrk="1" fontAlgn="auto" latinLnBrk="0" hangingPunct="1">
                        <a:lnSpc>
                          <a:spcPct val="100000"/>
                        </a:lnSpc>
                        <a:spcBef>
                          <a:spcPts val="0"/>
                        </a:spcBef>
                        <a:spcAft>
                          <a:spcPts val="0"/>
                        </a:spcAft>
                        <a:buClrTx/>
                        <a:buSzTx/>
                        <a:buFont typeface="+mj-lt"/>
                        <a:buAutoNum type="arabicPeriod" startAt="6"/>
                        <a:tabLst/>
                        <a:defRPr/>
                      </a:pPr>
                      <a:r>
                        <a:rPr lang="en-US" sz="1800" dirty="0" smtClean="0">
                          <a:latin typeface="Rockwell"/>
                          <a:cs typeface="Rockwell"/>
                        </a:rPr>
                        <a:t>Disagree with the tutor/lecturer</a:t>
                      </a: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r h="752034">
                <a:tc>
                  <a:txBody>
                    <a:bodyPr/>
                    <a:lstStyle/>
                    <a:p>
                      <a:pPr marL="342900" marR="0" indent="-342900" algn="l" defTabSz="457200" rtl="0" eaLnBrk="1" fontAlgn="auto" latinLnBrk="0" hangingPunct="1">
                        <a:lnSpc>
                          <a:spcPct val="100000"/>
                        </a:lnSpc>
                        <a:spcBef>
                          <a:spcPts val="0"/>
                        </a:spcBef>
                        <a:spcAft>
                          <a:spcPts val="0"/>
                        </a:spcAft>
                        <a:buClrTx/>
                        <a:buSzTx/>
                        <a:buFont typeface="+mj-lt"/>
                        <a:buAutoNum type="arabicPeriod" startAt="7"/>
                        <a:tabLst/>
                        <a:defRPr/>
                      </a:pPr>
                      <a:r>
                        <a:rPr lang="en-US" sz="1800" dirty="0" smtClean="0">
                          <a:latin typeface="Rockwell"/>
                          <a:cs typeface="Rockwell"/>
                        </a:rPr>
                        <a:t>Stick to the discussion topic and only include relevant information</a:t>
                      </a: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r h="435701">
                <a:tc>
                  <a:txBody>
                    <a:bodyPr/>
                    <a:lstStyle/>
                    <a:p>
                      <a:pPr marL="342900" marR="0" indent="-342900" algn="l" defTabSz="457200" rtl="0" eaLnBrk="1" fontAlgn="auto" latinLnBrk="0" hangingPunct="1">
                        <a:lnSpc>
                          <a:spcPct val="100000"/>
                        </a:lnSpc>
                        <a:spcBef>
                          <a:spcPts val="0"/>
                        </a:spcBef>
                        <a:spcAft>
                          <a:spcPts val="0"/>
                        </a:spcAft>
                        <a:buClrTx/>
                        <a:buSzTx/>
                        <a:buFont typeface="+mj-lt"/>
                        <a:buAutoNum type="arabicPeriod" startAt="8"/>
                        <a:tabLst/>
                        <a:defRPr/>
                      </a:pPr>
                      <a:r>
                        <a:rPr lang="en-US" sz="1800" dirty="0" smtClean="0">
                          <a:latin typeface="Rockwell"/>
                          <a:cs typeface="Rockwell"/>
                        </a:rPr>
                        <a:t>Think before you speak</a:t>
                      </a: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bl>
          </a:graphicData>
        </a:graphic>
      </p:graphicFrame>
      <p:pic>
        <p:nvPicPr>
          <p:cNvPr id="5" name="Picture 4" descr="Green tick.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88667" y="1675391"/>
            <a:ext cx="369281" cy="384830"/>
          </a:xfrm>
          <a:prstGeom prst="rect">
            <a:avLst/>
          </a:prstGeom>
        </p:spPr>
      </p:pic>
      <p:pic>
        <p:nvPicPr>
          <p:cNvPr id="6" name="Picture 5" descr="Red cros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2696" y="2860724"/>
            <a:ext cx="384830" cy="384830"/>
          </a:xfrm>
          <a:prstGeom prst="rect">
            <a:avLst/>
          </a:prstGeom>
        </p:spPr>
      </p:pic>
      <p:pic>
        <p:nvPicPr>
          <p:cNvPr id="7" name="Picture 6" descr="Green tick.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88667" y="2212621"/>
            <a:ext cx="369281" cy="384830"/>
          </a:xfrm>
          <a:prstGeom prst="rect">
            <a:avLst/>
          </a:prstGeom>
        </p:spPr>
      </p:pic>
      <p:pic>
        <p:nvPicPr>
          <p:cNvPr id="8" name="Picture 7" descr="Green tick.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88667" y="3397954"/>
            <a:ext cx="369281" cy="384830"/>
          </a:xfrm>
          <a:prstGeom prst="rect">
            <a:avLst/>
          </a:prstGeom>
        </p:spPr>
      </p:pic>
      <p:pic>
        <p:nvPicPr>
          <p:cNvPr id="10" name="Picture 9" descr="Green tick.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88667" y="4006746"/>
            <a:ext cx="369281" cy="384830"/>
          </a:xfrm>
          <a:prstGeom prst="rect">
            <a:avLst/>
          </a:prstGeom>
        </p:spPr>
      </p:pic>
      <p:pic>
        <p:nvPicPr>
          <p:cNvPr id="11" name="Picture 10" descr="Green tick.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88667" y="5019924"/>
            <a:ext cx="369281" cy="384830"/>
          </a:xfrm>
          <a:prstGeom prst="rect">
            <a:avLst/>
          </a:prstGeom>
        </p:spPr>
      </p:pic>
      <p:pic>
        <p:nvPicPr>
          <p:cNvPr id="12" name="Picture 11" descr="Green tick.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56426" y="4476441"/>
            <a:ext cx="369281" cy="384830"/>
          </a:xfrm>
          <a:prstGeom prst="rect">
            <a:avLst/>
          </a:prstGeom>
        </p:spPr>
      </p:pic>
      <p:pic>
        <p:nvPicPr>
          <p:cNvPr id="13" name="Picture 12" descr="Green tick.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88667" y="5697058"/>
            <a:ext cx="369281" cy="384830"/>
          </a:xfrm>
          <a:prstGeom prst="rect">
            <a:avLst/>
          </a:prstGeom>
        </p:spPr>
      </p:pic>
    </p:spTree>
    <p:extLst>
      <p:ext uri="{BB962C8B-B14F-4D97-AF65-F5344CB8AC3E}">
        <p14:creationId xmlns:p14="http://schemas.microsoft.com/office/powerpoint/2010/main" val="41798506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 or DON’T?</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525459715"/>
              </p:ext>
            </p:extLst>
          </p:nvPr>
        </p:nvGraphicFramePr>
        <p:xfrm>
          <a:off x="651189" y="1160508"/>
          <a:ext cx="7944555" cy="5257860"/>
        </p:xfrm>
        <a:graphic>
          <a:graphicData uri="http://schemas.openxmlformats.org/drawingml/2006/table">
            <a:tbl>
              <a:tblPr firstRow="1" bandRow="1">
                <a:tableStyleId>{616DA210-FB5B-4158-B5E0-FEB733F419BA}</a:tableStyleId>
              </a:tblPr>
              <a:tblGrid>
                <a:gridCol w="5700954"/>
                <a:gridCol w="1114712"/>
                <a:gridCol w="1128889"/>
              </a:tblGrid>
              <a:tr h="262821">
                <a:tc>
                  <a:txBody>
                    <a:bodyPr/>
                    <a:lstStyle/>
                    <a:p>
                      <a:endParaRPr lang="en-US" dirty="0">
                        <a:latin typeface="Rockwell"/>
                        <a:cs typeface="Rockwell"/>
                      </a:endParaRPr>
                    </a:p>
                  </a:txBody>
                  <a:tcPr/>
                </a:tc>
                <a:tc>
                  <a:txBody>
                    <a:bodyPr/>
                    <a:lstStyle/>
                    <a:p>
                      <a:r>
                        <a:rPr lang="en-US" dirty="0" smtClean="0">
                          <a:latin typeface="Rockwell"/>
                          <a:cs typeface="Rockwell"/>
                        </a:rPr>
                        <a:t>Do</a:t>
                      </a:r>
                      <a:endParaRPr lang="en-US" dirty="0">
                        <a:latin typeface="Rockwell"/>
                        <a:cs typeface="Rockwell"/>
                      </a:endParaRPr>
                    </a:p>
                  </a:txBody>
                  <a:tcPr/>
                </a:tc>
                <a:tc>
                  <a:txBody>
                    <a:bodyPr/>
                    <a:lstStyle/>
                    <a:p>
                      <a:r>
                        <a:rPr lang="en-US" dirty="0" smtClean="0">
                          <a:latin typeface="Rockwell"/>
                          <a:cs typeface="Rockwell"/>
                        </a:rPr>
                        <a:t>Don’t</a:t>
                      </a:r>
                      <a:endParaRPr lang="en-US" dirty="0">
                        <a:latin typeface="Rockwell"/>
                        <a:cs typeface="Rockwell"/>
                      </a:endParaRPr>
                    </a:p>
                  </a:txBody>
                  <a:tcPr/>
                </a:tc>
              </a:tr>
              <a:tr h="626966">
                <a:tc>
                  <a:txBody>
                    <a:bodyPr/>
                    <a:lstStyle/>
                    <a:p>
                      <a:pPr marL="457200" indent="-457200">
                        <a:buFont typeface="+mj-lt"/>
                        <a:buAutoNum type="arabicPeriod" startAt="9"/>
                      </a:pPr>
                      <a:r>
                        <a:rPr lang="en-US" sz="1800" dirty="0" smtClean="0">
                          <a:latin typeface="Rockwell"/>
                          <a:cs typeface="Rockwell"/>
                        </a:rPr>
                        <a:t>Talk in a loud voice so that everyone listens and doesn’t interrupt you</a:t>
                      </a: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r h="413853">
                <a:tc>
                  <a:txBody>
                    <a:bodyPr/>
                    <a:lstStyle/>
                    <a:p>
                      <a:pPr marL="342900" marR="0" indent="-342900" algn="l" defTabSz="457200" rtl="0" eaLnBrk="1" fontAlgn="auto" latinLnBrk="0" hangingPunct="1">
                        <a:lnSpc>
                          <a:spcPct val="100000"/>
                        </a:lnSpc>
                        <a:spcBef>
                          <a:spcPts val="0"/>
                        </a:spcBef>
                        <a:spcAft>
                          <a:spcPts val="0"/>
                        </a:spcAft>
                        <a:buClrTx/>
                        <a:buSzTx/>
                        <a:buFont typeface="+mj-lt"/>
                        <a:buAutoNum type="arabicPeriod" startAt="10"/>
                        <a:tabLst/>
                        <a:defRPr/>
                      </a:pPr>
                      <a:r>
                        <a:rPr lang="en-US" sz="1800" dirty="0" smtClean="0">
                          <a:latin typeface="Rockwell"/>
                          <a:cs typeface="Rockwell"/>
                        </a:rPr>
                        <a:t>Interrupt others when they are speaking</a:t>
                      </a: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r h="494906">
                <a:tc>
                  <a:txBody>
                    <a:bodyPr/>
                    <a:lstStyle/>
                    <a:p>
                      <a:pPr marL="457200" indent="-457200">
                        <a:buFont typeface="+mj-lt"/>
                        <a:buAutoNum type="arabicPeriod" startAt="11"/>
                      </a:pPr>
                      <a:r>
                        <a:rPr lang="en-US" sz="1800" dirty="0" smtClean="0">
                          <a:latin typeface="Rockwell"/>
                          <a:cs typeface="Rockwell"/>
                        </a:rPr>
                        <a:t>Yawn or stare out the window</a:t>
                      </a: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r h="426449">
                <a:tc>
                  <a:txBody>
                    <a:bodyPr/>
                    <a:lstStyle/>
                    <a:p>
                      <a:pPr marL="457200" indent="-457200">
                        <a:buFont typeface="+mj-lt"/>
                        <a:buAutoNum type="arabicPeriod" startAt="12"/>
                      </a:pPr>
                      <a:r>
                        <a:rPr lang="en-US" sz="1800" dirty="0" smtClean="0">
                          <a:latin typeface="Rockwell"/>
                          <a:cs typeface="Rockwell"/>
                        </a:rPr>
                        <a:t>Play on your phone</a:t>
                      </a: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r h="696688">
                <a:tc>
                  <a:txBody>
                    <a:bodyPr/>
                    <a:lstStyle/>
                    <a:p>
                      <a:pPr marL="342900" marR="0" indent="-342900" algn="l" defTabSz="457200" rtl="0" eaLnBrk="1" fontAlgn="auto" latinLnBrk="0" hangingPunct="1">
                        <a:lnSpc>
                          <a:spcPct val="100000"/>
                        </a:lnSpc>
                        <a:spcBef>
                          <a:spcPts val="0"/>
                        </a:spcBef>
                        <a:spcAft>
                          <a:spcPts val="0"/>
                        </a:spcAft>
                        <a:buClrTx/>
                        <a:buSzTx/>
                        <a:buFont typeface="+mj-lt"/>
                        <a:buAutoNum type="arabicPeriod" startAt="13"/>
                        <a:tabLst/>
                        <a:defRPr/>
                      </a:pPr>
                      <a:r>
                        <a:rPr lang="en-US" sz="1800" dirty="0" smtClean="0">
                          <a:latin typeface="Rockwell"/>
                          <a:cs typeface="Rockwell"/>
                        </a:rPr>
                        <a:t>Speak politely to other group members, even if you disagree with them</a:t>
                      </a: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r h="423919">
                <a:tc>
                  <a:txBody>
                    <a:bodyPr/>
                    <a:lstStyle/>
                    <a:p>
                      <a:pPr marL="457200" indent="-457200">
                        <a:buFont typeface="+mj-lt"/>
                        <a:buAutoNum type="arabicPeriod" startAt="14"/>
                      </a:pPr>
                      <a:r>
                        <a:rPr lang="en-US" sz="1800" dirty="0" smtClean="0">
                          <a:latin typeface="Rockwell"/>
                          <a:cs typeface="Rockwell"/>
                        </a:rPr>
                        <a:t>Use a lot of personal experience in your argument</a:t>
                      </a: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r h="501375">
                <a:tc>
                  <a:txBody>
                    <a:bodyPr/>
                    <a:lstStyle/>
                    <a:p>
                      <a:pPr marL="457200" indent="-457200">
                        <a:buFont typeface="+mj-lt"/>
                        <a:buAutoNum type="arabicPeriod" startAt="15"/>
                      </a:pPr>
                      <a:r>
                        <a:rPr lang="en-US" sz="1800" dirty="0" smtClean="0">
                          <a:latin typeface="Rockwell"/>
                          <a:cs typeface="Rockwell"/>
                        </a:rPr>
                        <a:t>Invite others to speak if they are being quiet</a:t>
                      </a: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r h="438589">
                <a:tc>
                  <a:txBody>
                    <a:bodyPr/>
                    <a:lstStyle/>
                    <a:p>
                      <a:pPr marL="457200" indent="-457200">
                        <a:buFont typeface="+mj-lt"/>
                        <a:buAutoNum type="arabicPeriod" startAt="16"/>
                      </a:pPr>
                      <a:r>
                        <a:rPr lang="en-US" sz="1800" dirty="0" smtClean="0">
                          <a:latin typeface="Rockwell"/>
                          <a:cs typeface="Rockwell"/>
                        </a:rPr>
                        <a:t>Only speak if you are sure you are correct</a:t>
                      </a: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r h="433897">
                <a:tc>
                  <a:txBody>
                    <a:bodyPr/>
                    <a:lstStyle/>
                    <a:p>
                      <a:pPr marL="457200" marR="0" indent="-457200" algn="l" defTabSz="457200" rtl="0" eaLnBrk="1" fontAlgn="auto" latinLnBrk="0" hangingPunct="1">
                        <a:lnSpc>
                          <a:spcPct val="100000"/>
                        </a:lnSpc>
                        <a:spcBef>
                          <a:spcPts val="0"/>
                        </a:spcBef>
                        <a:spcAft>
                          <a:spcPts val="0"/>
                        </a:spcAft>
                        <a:buClrTx/>
                        <a:buSzTx/>
                        <a:buFont typeface="+mj-lt"/>
                        <a:buAutoNum type="arabicPeriod" startAt="17"/>
                        <a:tabLst/>
                        <a:defRPr/>
                      </a:pPr>
                      <a:r>
                        <a:rPr lang="en-US" sz="1800" dirty="0" smtClean="0">
                          <a:latin typeface="Rockwell"/>
                          <a:cs typeface="Rockwell"/>
                        </a:rPr>
                        <a:t>Use intimidating body language</a:t>
                      </a:r>
                    </a:p>
                    <a:p>
                      <a:pPr marL="457200" indent="-457200">
                        <a:buFont typeface="+mj-lt"/>
                        <a:buAutoNum type="arabicPeriod" startAt="17"/>
                      </a:pPr>
                      <a:endParaRPr lang="en-US" sz="1800" dirty="0" smtClean="0">
                        <a:latin typeface="Rockwell"/>
                        <a:cs typeface="Rockwell"/>
                      </a:endParaRPr>
                    </a:p>
                  </a:txBody>
                  <a:tcPr/>
                </a:tc>
                <a:tc>
                  <a:txBody>
                    <a:bodyPr/>
                    <a:lstStyle/>
                    <a:p>
                      <a:endParaRPr lang="en-US" dirty="0">
                        <a:latin typeface="Rockwell"/>
                        <a:cs typeface="Rockwell"/>
                      </a:endParaRPr>
                    </a:p>
                  </a:txBody>
                  <a:tcPr/>
                </a:tc>
                <a:tc>
                  <a:txBody>
                    <a:bodyPr/>
                    <a:lstStyle/>
                    <a:p>
                      <a:endParaRPr lang="en-US" dirty="0">
                        <a:latin typeface="Rockwell"/>
                        <a:cs typeface="Rockwell"/>
                      </a:endParaRPr>
                    </a:p>
                  </a:txBody>
                  <a:tcPr/>
                </a:tc>
              </a:tr>
            </a:tbl>
          </a:graphicData>
        </a:graphic>
      </p:graphicFrame>
      <p:pic>
        <p:nvPicPr>
          <p:cNvPr id="5" name="Picture 4" descr="Green tick.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5214" y="2013333"/>
            <a:ext cx="369281" cy="384830"/>
          </a:xfrm>
          <a:prstGeom prst="rect">
            <a:avLst/>
          </a:prstGeom>
        </p:spPr>
      </p:pic>
      <p:pic>
        <p:nvPicPr>
          <p:cNvPr id="6" name="Picture 5" descr="Green tick.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5214" y="3477668"/>
            <a:ext cx="369281" cy="384830"/>
          </a:xfrm>
          <a:prstGeom prst="rect">
            <a:avLst/>
          </a:prstGeom>
        </p:spPr>
      </p:pic>
      <p:pic>
        <p:nvPicPr>
          <p:cNvPr id="7" name="Picture 6" descr="Green tick.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5214" y="4687801"/>
            <a:ext cx="369281" cy="384830"/>
          </a:xfrm>
          <a:prstGeom prst="rect">
            <a:avLst/>
          </a:prstGeom>
        </p:spPr>
      </p:pic>
      <p:pic>
        <p:nvPicPr>
          <p:cNvPr id="9" name="Picture 8" descr="Red cros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0281" y="1417638"/>
            <a:ext cx="384830" cy="384830"/>
          </a:xfrm>
          <a:prstGeom prst="rect">
            <a:avLst/>
          </a:prstGeom>
        </p:spPr>
      </p:pic>
      <p:pic>
        <p:nvPicPr>
          <p:cNvPr id="10" name="Picture 9" descr="Red cros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0281" y="2447620"/>
            <a:ext cx="384830" cy="384830"/>
          </a:xfrm>
          <a:prstGeom prst="rect">
            <a:avLst/>
          </a:prstGeom>
        </p:spPr>
      </p:pic>
      <p:pic>
        <p:nvPicPr>
          <p:cNvPr id="11" name="Picture 10" descr="Red cros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0281" y="2898483"/>
            <a:ext cx="384830" cy="384830"/>
          </a:xfrm>
          <a:prstGeom prst="rect">
            <a:avLst/>
          </a:prstGeom>
        </p:spPr>
      </p:pic>
      <p:pic>
        <p:nvPicPr>
          <p:cNvPr id="12" name="Picture 11" descr="Red cros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0281" y="4110556"/>
            <a:ext cx="384830" cy="384830"/>
          </a:xfrm>
          <a:prstGeom prst="rect">
            <a:avLst/>
          </a:prstGeom>
        </p:spPr>
      </p:pic>
      <p:pic>
        <p:nvPicPr>
          <p:cNvPr id="13" name="Picture 12" descr="Red cros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0281" y="5169700"/>
            <a:ext cx="384830" cy="384830"/>
          </a:xfrm>
          <a:prstGeom prst="rect">
            <a:avLst/>
          </a:prstGeom>
        </p:spPr>
      </p:pic>
      <p:pic>
        <p:nvPicPr>
          <p:cNvPr id="14" name="Picture 13" descr="Red cros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0281" y="5706930"/>
            <a:ext cx="384830" cy="384830"/>
          </a:xfrm>
          <a:prstGeom prst="rect">
            <a:avLst/>
          </a:prstGeom>
        </p:spPr>
      </p:pic>
    </p:spTree>
    <p:extLst>
      <p:ext uri="{BB962C8B-B14F-4D97-AF65-F5344CB8AC3E}">
        <p14:creationId xmlns:p14="http://schemas.microsoft.com/office/powerpoint/2010/main" val="236680098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Language for academic discussions</a:t>
            </a:r>
            <a:endParaRPr lang="en-US" sz="3600" dirty="0"/>
          </a:p>
        </p:txBody>
      </p:sp>
      <p:sp>
        <p:nvSpPr>
          <p:cNvPr id="3" name="Content Placeholder 2"/>
          <p:cNvSpPr>
            <a:spLocks noGrp="1"/>
          </p:cNvSpPr>
          <p:nvPr>
            <p:ph idx="1"/>
          </p:nvPr>
        </p:nvSpPr>
        <p:spPr/>
        <p:txBody>
          <a:bodyPr/>
          <a:lstStyle/>
          <a:p>
            <a:pPr marL="0" indent="0">
              <a:buNone/>
            </a:pPr>
            <a:r>
              <a:rPr lang="en-US" sz="2400" dirty="0" smtClean="0"/>
              <a:t>Know the right phrases to initiate and sustain a discussion:</a:t>
            </a:r>
          </a:p>
          <a:p>
            <a:pPr marL="0" indent="0">
              <a:buNone/>
            </a:pPr>
            <a:endParaRPr lang="en-US" sz="2400" dirty="0" smtClean="0"/>
          </a:p>
          <a:p>
            <a:r>
              <a:rPr lang="en-US" sz="2400" dirty="0" smtClean="0"/>
              <a:t>Signal an intention to say something</a:t>
            </a:r>
          </a:p>
          <a:p>
            <a:r>
              <a:rPr lang="en-US" sz="2400" dirty="0" smtClean="0"/>
              <a:t>Interrupt</a:t>
            </a:r>
          </a:p>
          <a:p>
            <a:r>
              <a:rPr lang="en-US" sz="2400" dirty="0" smtClean="0"/>
              <a:t>Respond to someone else’s comment</a:t>
            </a:r>
          </a:p>
          <a:p>
            <a:r>
              <a:rPr lang="en-US" sz="2400" dirty="0" smtClean="0"/>
              <a:t>Ask others’ opinions</a:t>
            </a:r>
          </a:p>
          <a:p>
            <a:r>
              <a:rPr lang="en-US" sz="2400" dirty="0" smtClean="0"/>
              <a:t>Ask questions</a:t>
            </a:r>
            <a:endParaRPr lang="en-US" sz="2800" dirty="0" smtClean="0"/>
          </a:p>
          <a:p>
            <a:pPr marL="0" indent="0" algn="ctr">
              <a:buNone/>
            </a:pPr>
            <a:endParaRPr lang="en-US" sz="2000" dirty="0" smtClean="0"/>
          </a:p>
          <a:p>
            <a:pPr marL="0" indent="0" algn="ctr">
              <a:buNone/>
            </a:pPr>
            <a:r>
              <a:rPr lang="en-US" sz="2000" dirty="0" smtClean="0"/>
              <a:t>[See handout]</a:t>
            </a:r>
          </a:p>
          <a:p>
            <a:pPr marL="0" indent="0">
              <a:buNone/>
            </a:pPr>
            <a:endParaRPr lang="en-US" sz="2000" dirty="0"/>
          </a:p>
        </p:txBody>
      </p:sp>
    </p:spTree>
    <p:extLst>
      <p:ext uri="{BB962C8B-B14F-4D97-AF65-F5344CB8AC3E}">
        <p14:creationId xmlns:p14="http://schemas.microsoft.com/office/powerpoint/2010/main" val="16247782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Language for academic discussions</a:t>
            </a:r>
            <a:endParaRPr lang="en-US" sz="3600" dirty="0"/>
          </a:p>
        </p:txBody>
      </p:sp>
      <p:sp>
        <p:nvSpPr>
          <p:cNvPr id="3" name="Content Placeholder 2"/>
          <p:cNvSpPr>
            <a:spLocks noGrp="1"/>
          </p:cNvSpPr>
          <p:nvPr>
            <p:ph idx="1"/>
          </p:nvPr>
        </p:nvSpPr>
        <p:spPr/>
        <p:txBody>
          <a:bodyPr/>
          <a:lstStyle/>
          <a:p>
            <a:pPr marL="0" indent="0">
              <a:buNone/>
            </a:pPr>
            <a:r>
              <a:rPr lang="en-US" sz="2800" dirty="0" smtClean="0"/>
              <a:t>Be familiar with a range of useful language expressions for:</a:t>
            </a:r>
          </a:p>
          <a:p>
            <a:pPr marL="0" indent="0">
              <a:buNone/>
            </a:pPr>
            <a:endParaRPr lang="en-US" sz="2400" dirty="0" smtClean="0"/>
          </a:p>
          <a:p>
            <a:r>
              <a:rPr lang="en-US" sz="2800" dirty="0" smtClean="0"/>
              <a:t>Voicing an opinion</a:t>
            </a:r>
            <a:endParaRPr lang="en-US" sz="2000" dirty="0" smtClean="0"/>
          </a:p>
          <a:p>
            <a:r>
              <a:rPr lang="en-US" sz="2800" dirty="0" smtClean="0"/>
              <a:t>Agreeing</a:t>
            </a:r>
          </a:p>
          <a:p>
            <a:r>
              <a:rPr lang="en-US" sz="2800" dirty="0" smtClean="0"/>
              <a:t>Disagreeing</a:t>
            </a:r>
          </a:p>
          <a:p>
            <a:endParaRPr lang="en-US" sz="2800" dirty="0"/>
          </a:p>
          <a:p>
            <a:pPr marL="0" indent="0">
              <a:buNone/>
            </a:pPr>
            <a:endParaRPr lang="en-US" sz="2400" dirty="0" smtClean="0"/>
          </a:p>
          <a:p>
            <a:pPr marL="0" indent="0" algn="ctr">
              <a:buNone/>
            </a:pPr>
            <a:r>
              <a:rPr lang="en-US" sz="2000" dirty="0" smtClean="0"/>
              <a:t>[See handout]</a:t>
            </a:r>
          </a:p>
          <a:p>
            <a:pPr marL="0" indent="0">
              <a:buNone/>
            </a:pPr>
            <a:endParaRPr lang="en-US" sz="2000" dirty="0"/>
          </a:p>
        </p:txBody>
      </p:sp>
    </p:spTree>
    <p:extLst>
      <p:ext uri="{BB962C8B-B14F-4D97-AF65-F5344CB8AC3E}">
        <p14:creationId xmlns:p14="http://schemas.microsoft.com/office/powerpoint/2010/main" val="40166055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Body language</a:t>
            </a:r>
            <a:endParaRPr lang="en-US" dirty="0"/>
          </a:p>
        </p:txBody>
      </p:sp>
      <p:sp>
        <p:nvSpPr>
          <p:cNvPr id="3" name="Content Placeholder 2"/>
          <p:cNvSpPr>
            <a:spLocks noGrp="1"/>
          </p:cNvSpPr>
          <p:nvPr>
            <p:ph idx="1"/>
          </p:nvPr>
        </p:nvSpPr>
        <p:spPr/>
        <p:txBody>
          <a:bodyPr/>
          <a:lstStyle/>
          <a:p>
            <a:pPr marL="0" indent="0">
              <a:buNone/>
            </a:pPr>
            <a:r>
              <a:rPr lang="en-US" dirty="0" smtClean="0"/>
              <a:t>Physical cues that indicate you wish to talk:</a:t>
            </a:r>
          </a:p>
          <a:p>
            <a:pPr marL="0" indent="0">
              <a:buNone/>
            </a:pPr>
            <a:endParaRPr lang="en-US" dirty="0"/>
          </a:p>
          <a:p>
            <a:r>
              <a:rPr lang="en-US" dirty="0" smtClean="0"/>
              <a:t>Make eye contact</a:t>
            </a:r>
          </a:p>
          <a:p>
            <a:r>
              <a:rPr lang="en-US" dirty="0" smtClean="0"/>
              <a:t>Use your hand</a:t>
            </a:r>
          </a:p>
          <a:p>
            <a:r>
              <a:rPr lang="en-US" dirty="0" smtClean="0"/>
              <a:t>Lean forward in your seat</a:t>
            </a:r>
          </a:p>
          <a:p>
            <a:endParaRPr lang="en-US" dirty="0"/>
          </a:p>
        </p:txBody>
      </p:sp>
    </p:spTree>
    <p:extLst>
      <p:ext uri="{BB962C8B-B14F-4D97-AF65-F5344CB8AC3E}">
        <p14:creationId xmlns:p14="http://schemas.microsoft.com/office/powerpoint/2010/main" val="169406989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Final tips</a:t>
            </a:r>
            <a:endParaRPr lang="en-US" dirty="0"/>
          </a:p>
        </p:txBody>
      </p:sp>
      <p:sp>
        <p:nvSpPr>
          <p:cNvPr id="3" name="Content Placeholder 2"/>
          <p:cNvSpPr>
            <a:spLocks noGrp="1"/>
          </p:cNvSpPr>
          <p:nvPr>
            <p:ph idx="1"/>
          </p:nvPr>
        </p:nvSpPr>
        <p:spPr/>
        <p:txBody>
          <a:bodyPr/>
          <a:lstStyle/>
          <a:p>
            <a:pPr marL="514350" indent="-514350">
              <a:buAutoNum type="arabicPeriod"/>
            </a:pPr>
            <a:r>
              <a:rPr lang="en-US" b="1" dirty="0" smtClean="0"/>
              <a:t>Relevant</a:t>
            </a:r>
            <a:r>
              <a:rPr lang="en-US" dirty="0" smtClean="0"/>
              <a:t>: </a:t>
            </a:r>
            <a:r>
              <a:rPr lang="en-US" sz="2800" dirty="0" smtClean="0"/>
              <a:t>Stay focused and ‘on-topic’</a:t>
            </a:r>
          </a:p>
          <a:p>
            <a:pPr marL="514350" indent="-514350">
              <a:buAutoNum type="arabicPeriod"/>
            </a:pPr>
            <a:endParaRPr lang="en-US" sz="2800" dirty="0" smtClean="0"/>
          </a:p>
          <a:p>
            <a:pPr marL="514350" indent="-514350">
              <a:buAutoNum type="arabicPeriod"/>
            </a:pPr>
            <a:r>
              <a:rPr lang="en-US" b="1" dirty="0" smtClean="0"/>
              <a:t>Inclusive</a:t>
            </a:r>
            <a:r>
              <a:rPr lang="en-US" dirty="0" smtClean="0"/>
              <a:t>: </a:t>
            </a:r>
            <a:r>
              <a:rPr lang="en-US" sz="2800" dirty="0"/>
              <a:t>E</a:t>
            </a:r>
            <a:r>
              <a:rPr lang="en-US" sz="2800" dirty="0" smtClean="0"/>
              <a:t>ngage all members / ‘share the floor’</a:t>
            </a:r>
          </a:p>
          <a:p>
            <a:pPr marL="514350" indent="-514350">
              <a:buAutoNum type="arabicPeriod"/>
            </a:pPr>
            <a:endParaRPr lang="en-US" dirty="0" smtClean="0"/>
          </a:p>
          <a:p>
            <a:pPr marL="514350" indent="-514350">
              <a:buAutoNum type="arabicPeriod"/>
            </a:pPr>
            <a:r>
              <a:rPr lang="en-US" b="1" dirty="0" smtClean="0"/>
              <a:t>Polite</a:t>
            </a:r>
            <a:r>
              <a:rPr lang="en-US" dirty="0"/>
              <a:t>:</a:t>
            </a:r>
            <a:r>
              <a:rPr lang="en-US" dirty="0" smtClean="0"/>
              <a:t> </a:t>
            </a:r>
            <a:r>
              <a:rPr lang="en-US" sz="2800" dirty="0"/>
              <a:t>A</a:t>
            </a:r>
            <a:r>
              <a:rPr lang="en-US" sz="2800" dirty="0" smtClean="0"/>
              <a:t>ppropriate verbal and language</a:t>
            </a:r>
          </a:p>
          <a:p>
            <a:pPr marL="514350" indent="-514350">
              <a:buAutoNum type="arabicPeriod"/>
            </a:pPr>
            <a:endParaRPr lang="en-US" sz="2800" dirty="0" smtClean="0"/>
          </a:p>
          <a:p>
            <a:pPr marL="514350" indent="-514350">
              <a:buAutoNum type="arabicPeriod"/>
            </a:pPr>
            <a:r>
              <a:rPr lang="en-US" b="1" dirty="0" smtClean="0"/>
              <a:t>Confidence</a:t>
            </a:r>
            <a:r>
              <a:rPr lang="en-US" dirty="0"/>
              <a:t>:</a:t>
            </a:r>
            <a:r>
              <a:rPr lang="en-US" dirty="0" smtClean="0"/>
              <a:t> </a:t>
            </a:r>
            <a:r>
              <a:rPr lang="en-US" sz="2800" dirty="0"/>
              <a:t>D</a:t>
            </a:r>
            <a:r>
              <a:rPr lang="en-US" sz="2800" dirty="0" smtClean="0"/>
              <a:t>on’t be afraid to speak up!</a:t>
            </a:r>
            <a:endParaRPr lang="en-US" dirty="0" smtClean="0"/>
          </a:p>
        </p:txBody>
      </p:sp>
    </p:spTree>
    <p:extLst>
      <p:ext uri="{BB962C8B-B14F-4D97-AF65-F5344CB8AC3E}">
        <p14:creationId xmlns:p14="http://schemas.microsoft.com/office/powerpoint/2010/main" val="41110887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6000" dirty="0" smtClean="0"/>
              <a:t>COMMUNICATION</a:t>
            </a:r>
            <a:br>
              <a:rPr lang="en-US" sz="6000" dirty="0" smtClean="0"/>
            </a:br>
            <a:r>
              <a:rPr lang="en-US" sz="6000" dirty="0" smtClean="0"/>
              <a:t>skills</a:t>
            </a:r>
            <a:endParaRPr lang="en-US" sz="6000" dirty="0"/>
          </a:p>
        </p:txBody>
      </p:sp>
    </p:spTree>
    <p:extLst>
      <p:ext uri="{BB962C8B-B14F-4D97-AF65-F5344CB8AC3E}">
        <p14:creationId xmlns:p14="http://schemas.microsoft.com/office/powerpoint/2010/main" val="26822462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helps to:</a:t>
            </a:r>
            <a:endParaRPr lang="en-US" dirty="0"/>
          </a:p>
        </p:txBody>
      </p:sp>
      <p:sp>
        <p:nvSpPr>
          <p:cNvPr id="3" name="Content Placeholder 2"/>
          <p:cNvSpPr>
            <a:spLocks noGrp="1"/>
          </p:cNvSpPr>
          <p:nvPr>
            <p:ph idx="1"/>
          </p:nvPr>
        </p:nvSpPr>
        <p:spPr>
          <a:xfrm>
            <a:off x="457200" y="1746394"/>
            <a:ext cx="8229600" cy="4379769"/>
          </a:xfrm>
        </p:spPr>
        <p:txBody>
          <a:bodyPr/>
          <a:lstStyle/>
          <a:p>
            <a:r>
              <a:rPr lang="en-US" dirty="0" smtClean="0"/>
              <a:t>Clarify concepts from lectures or readings</a:t>
            </a:r>
          </a:p>
          <a:p>
            <a:r>
              <a:rPr lang="en-US" dirty="0" smtClean="0"/>
              <a:t>Enrich your education experience and develop your knowledge and understanding</a:t>
            </a:r>
          </a:p>
          <a:p>
            <a:r>
              <a:rPr lang="en-US" dirty="0"/>
              <a:t>Improve your study habits and assignment results based on </a:t>
            </a:r>
            <a:r>
              <a:rPr lang="en-US" dirty="0" smtClean="0"/>
              <a:t>feedback</a:t>
            </a:r>
            <a:endParaRPr lang="en-US" dirty="0"/>
          </a:p>
        </p:txBody>
      </p:sp>
    </p:spTree>
    <p:extLst>
      <p:ext uri="{BB962C8B-B14F-4D97-AF65-F5344CB8AC3E}">
        <p14:creationId xmlns:p14="http://schemas.microsoft.com/office/powerpoint/2010/main" val="194497904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is etiquette important?</a:t>
            </a:r>
          </a:p>
        </p:txBody>
      </p:sp>
      <p:sp>
        <p:nvSpPr>
          <p:cNvPr id="3" name="Content Placeholder 2"/>
          <p:cNvSpPr>
            <a:spLocks noGrp="1"/>
          </p:cNvSpPr>
          <p:nvPr>
            <p:ph idx="1"/>
          </p:nvPr>
        </p:nvSpPr>
        <p:spPr>
          <a:xfrm>
            <a:off x="457200" y="1703917"/>
            <a:ext cx="8229600" cy="2254250"/>
          </a:xfrm>
        </p:spPr>
        <p:txBody>
          <a:bodyPr/>
          <a:lstStyle/>
          <a:p>
            <a:pPr marL="0" indent="0" algn="ctr">
              <a:buNone/>
            </a:pPr>
            <a:r>
              <a:rPr lang="en-US" dirty="0" smtClean="0"/>
              <a:t>You could be the smartest person on earth, but if you don’t know how to communicate or behave appropriately, you will not get far!</a:t>
            </a:r>
            <a:endParaRPr lang="en-US" dirty="0"/>
          </a:p>
          <a:p>
            <a:endParaRPr lang="en-US" dirty="0"/>
          </a:p>
        </p:txBody>
      </p:sp>
      <p:pic>
        <p:nvPicPr>
          <p:cNvPr id="4" name="Picture 3" descr="female-1280963_64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13778" y="3784071"/>
            <a:ext cx="3716444" cy="2467951"/>
          </a:xfrm>
          <a:prstGeom prst="rect">
            <a:avLst/>
          </a:prstGeom>
        </p:spPr>
      </p:pic>
    </p:spTree>
    <p:extLst>
      <p:ext uri="{BB962C8B-B14F-4D97-AF65-F5344CB8AC3E}">
        <p14:creationId xmlns:p14="http://schemas.microsoft.com/office/powerpoint/2010/main" val="2952358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REMEMBER</a:t>
            </a:r>
            <a:endParaRPr lang="en-US" dirty="0"/>
          </a:p>
        </p:txBody>
      </p:sp>
      <p:sp>
        <p:nvSpPr>
          <p:cNvPr id="3" name="Content Placeholder 2"/>
          <p:cNvSpPr>
            <a:spLocks noGrp="1"/>
          </p:cNvSpPr>
          <p:nvPr>
            <p:ph idx="1"/>
          </p:nvPr>
        </p:nvSpPr>
        <p:spPr>
          <a:xfrm>
            <a:off x="457200" y="4149753"/>
            <a:ext cx="8229600" cy="2402416"/>
          </a:xfrm>
        </p:spPr>
        <p:txBody>
          <a:bodyPr/>
          <a:lstStyle/>
          <a:p>
            <a:pPr marL="0" indent="0" algn="ctr">
              <a:buNone/>
            </a:pPr>
            <a:r>
              <a:rPr lang="en-US" sz="4000" dirty="0" smtClean="0"/>
              <a:t>You are one of MANY students. Academics and members of staff are VERY busy!</a:t>
            </a:r>
            <a:endParaRPr lang="en-US" sz="4000" dirty="0"/>
          </a:p>
        </p:txBody>
      </p:sp>
      <p:pic>
        <p:nvPicPr>
          <p:cNvPr id="4" name="Picture 3" descr="lego-1044891_64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9583" y="1417638"/>
            <a:ext cx="4838277" cy="2721531"/>
          </a:xfrm>
          <a:prstGeom prst="rect">
            <a:avLst/>
          </a:prstGeom>
        </p:spPr>
      </p:pic>
    </p:spTree>
    <p:extLst>
      <p:ext uri="{BB962C8B-B14F-4D97-AF65-F5344CB8AC3E}">
        <p14:creationId xmlns:p14="http://schemas.microsoft.com/office/powerpoint/2010/main" val="241869800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209191"/>
          </a:xfrm>
        </p:spPr>
        <p:txBody>
          <a:bodyPr/>
          <a:lstStyle/>
          <a:p>
            <a:r>
              <a:rPr lang="en-US" sz="3600" dirty="0" smtClean="0"/>
              <a:t>Appropriate ways to communicate after class</a:t>
            </a:r>
            <a:endParaRPr lang="en-US" sz="3600" dirty="0"/>
          </a:p>
        </p:txBody>
      </p:sp>
      <p:sp>
        <p:nvSpPr>
          <p:cNvPr id="3" name="Content Placeholder 2"/>
          <p:cNvSpPr>
            <a:spLocks noGrp="1"/>
          </p:cNvSpPr>
          <p:nvPr>
            <p:ph idx="1"/>
          </p:nvPr>
        </p:nvSpPr>
        <p:spPr>
          <a:xfrm>
            <a:off x="457200" y="2328333"/>
            <a:ext cx="8229600" cy="3797830"/>
          </a:xfrm>
        </p:spPr>
        <p:txBody>
          <a:bodyPr/>
          <a:lstStyle/>
          <a:p>
            <a:r>
              <a:rPr lang="en-US" dirty="0" smtClean="0"/>
              <a:t>Email (see handout)</a:t>
            </a:r>
          </a:p>
          <a:p>
            <a:r>
              <a:rPr lang="en-US" dirty="0" smtClean="0"/>
              <a:t>Visit their office</a:t>
            </a:r>
          </a:p>
          <a:p>
            <a:endParaRPr lang="en-US" dirty="0"/>
          </a:p>
          <a:p>
            <a:pPr marL="0" indent="0" algn="ctr">
              <a:buNone/>
            </a:pPr>
            <a:r>
              <a:rPr lang="en-US" dirty="0" smtClean="0"/>
              <a:t>Do </a:t>
            </a:r>
            <a:r>
              <a:rPr lang="en-US" b="1" u="sng" dirty="0" smtClean="0"/>
              <a:t>NOT</a:t>
            </a:r>
            <a:r>
              <a:rPr lang="en-US" dirty="0" smtClean="0"/>
              <a:t> ask for mobile phone numbers!</a:t>
            </a:r>
            <a:endParaRPr lang="en-US" dirty="0"/>
          </a:p>
        </p:txBody>
      </p:sp>
    </p:spTree>
    <p:extLst>
      <p:ext uri="{BB962C8B-B14F-4D97-AF65-F5344CB8AC3E}">
        <p14:creationId xmlns:p14="http://schemas.microsoft.com/office/powerpoint/2010/main" val="59231032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appropriate?</a:t>
            </a:r>
            <a:endParaRPr lang="en-US" dirty="0"/>
          </a:p>
        </p:txBody>
      </p:sp>
      <p:sp>
        <p:nvSpPr>
          <p:cNvPr id="3" name="Content Placeholder 2"/>
          <p:cNvSpPr>
            <a:spLocks noGrp="1"/>
          </p:cNvSpPr>
          <p:nvPr>
            <p:ph idx="1"/>
          </p:nvPr>
        </p:nvSpPr>
        <p:spPr>
          <a:xfrm>
            <a:off x="457200" y="1549199"/>
            <a:ext cx="8229600" cy="4576963"/>
          </a:xfrm>
        </p:spPr>
        <p:txBody>
          <a:bodyPr/>
          <a:lstStyle/>
          <a:p>
            <a:pPr>
              <a:buFont typeface="Wingdings" charset="2"/>
              <a:buChar char="ü"/>
            </a:pPr>
            <a:r>
              <a:rPr lang="en-US" dirty="0" smtClean="0"/>
              <a:t>Be on time</a:t>
            </a:r>
          </a:p>
          <a:p>
            <a:pPr>
              <a:buFont typeface="Wingdings" charset="2"/>
              <a:buChar char="ü"/>
            </a:pPr>
            <a:endParaRPr lang="en-US" dirty="0" smtClean="0"/>
          </a:p>
          <a:p>
            <a:pPr>
              <a:buFont typeface="Wingdings" charset="2"/>
              <a:buChar char="ü"/>
            </a:pPr>
            <a:r>
              <a:rPr lang="en-US" dirty="0" smtClean="0"/>
              <a:t>Put in the effort</a:t>
            </a:r>
          </a:p>
          <a:p>
            <a:pPr>
              <a:buFont typeface="Wingdings" charset="2"/>
              <a:buChar char="ü"/>
            </a:pPr>
            <a:endParaRPr lang="en-US" dirty="0" smtClean="0"/>
          </a:p>
          <a:p>
            <a:pPr>
              <a:buFont typeface="Wingdings" charset="2"/>
              <a:buChar char="ü"/>
            </a:pPr>
            <a:r>
              <a:rPr lang="en-US" dirty="0" smtClean="0"/>
              <a:t>Be polite</a:t>
            </a:r>
          </a:p>
          <a:p>
            <a:pPr>
              <a:buFont typeface="Wingdings" charset="2"/>
              <a:buChar char="ü"/>
            </a:pPr>
            <a:endParaRPr lang="en-US" dirty="0" smtClean="0"/>
          </a:p>
          <a:p>
            <a:pPr>
              <a:buFont typeface="Wingdings" charset="2"/>
              <a:buChar char="ü"/>
            </a:pPr>
            <a:r>
              <a:rPr lang="en-US" dirty="0" smtClean="0"/>
              <a:t>Take responsibility for yourself</a:t>
            </a:r>
            <a:endParaRPr lang="en-US" dirty="0"/>
          </a:p>
        </p:txBody>
      </p:sp>
    </p:spTree>
    <p:extLst>
      <p:ext uri="{BB962C8B-B14F-4D97-AF65-F5344CB8AC3E}">
        <p14:creationId xmlns:p14="http://schemas.microsoft.com/office/powerpoint/2010/main" val="93142140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 calcmode="lin" valueType="num">
                                      <p:cBhvr>
                                        <p:cTn id="28" dur="1000" fill="hold"/>
                                        <p:tgtEl>
                                          <p:spTgt spid="3">
                                            <p:txEl>
                                              <p:pRg st="6" end="6"/>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6" end="6"/>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What NOT to say:</a:t>
            </a:r>
            <a:endParaRPr lang="en-US" dirty="0"/>
          </a:p>
        </p:txBody>
      </p:sp>
      <p:sp>
        <p:nvSpPr>
          <p:cNvPr id="3" name="Content Placeholder 2"/>
          <p:cNvSpPr>
            <a:spLocks noGrp="1"/>
          </p:cNvSpPr>
          <p:nvPr>
            <p:ph idx="1"/>
          </p:nvPr>
        </p:nvSpPr>
        <p:spPr>
          <a:xfrm>
            <a:off x="1079500" y="1600200"/>
            <a:ext cx="7607300" cy="2072217"/>
          </a:xfrm>
        </p:spPr>
        <p:txBody>
          <a:bodyPr/>
          <a:lstStyle/>
          <a:p>
            <a:pPr marL="0" indent="0">
              <a:buNone/>
            </a:pPr>
            <a:r>
              <a:rPr lang="en-US" dirty="0" smtClean="0"/>
              <a:t>Have you graded my assignment yet because I </a:t>
            </a:r>
            <a:r>
              <a:rPr lang="en-US" dirty="0" err="1" smtClean="0"/>
              <a:t>wanna</a:t>
            </a:r>
            <a:r>
              <a:rPr lang="en-US" dirty="0" smtClean="0"/>
              <a:t> know how much effort I need to put in for the rest of the semester?</a:t>
            </a:r>
          </a:p>
          <a:p>
            <a:pPr marL="0" indent="0">
              <a:buNone/>
            </a:pPr>
            <a:endParaRPr lang="en-US" dirty="0" smtClean="0"/>
          </a:p>
        </p:txBody>
      </p:sp>
      <p:pic>
        <p:nvPicPr>
          <p:cNvPr id="4" name="Picture 3" descr="Red cros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500" y="1600200"/>
            <a:ext cx="889000" cy="889000"/>
          </a:xfrm>
          <a:prstGeom prst="rect">
            <a:avLst/>
          </a:prstGeom>
        </p:spPr>
      </p:pic>
      <p:pic>
        <p:nvPicPr>
          <p:cNvPr id="5" name="Picture 4" descr="Green tick.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0" y="4370917"/>
            <a:ext cx="888505" cy="925916"/>
          </a:xfrm>
          <a:prstGeom prst="rect">
            <a:avLst/>
          </a:prstGeom>
        </p:spPr>
      </p:pic>
      <p:sp>
        <p:nvSpPr>
          <p:cNvPr id="8" name="Content Placeholder 2"/>
          <p:cNvSpPr txBox="1">
            <a:spLocks/>
          </p:cNvSpPr>
          <p:nvPr/>
        </p:nvSpPr>
        <p:spPr bwMode="auto">
          <a:xfrm>
            <a:off x="1231900" y="3975100"/>
            <a:ext cx="7607300" cy="20722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Clr>
                <a:schemeClr val="accent6"/>
              </a:buClr>
              <a:buFont typeface="Wingdings" charset="2"/>
              <a:buChar char="§"/>
              <a:defRPr sz="3200" kern="1200">
                <a:solidFill>
                  <a:schemeClr val="tx1">
                    <a:lumMod val="75000"/>
                    <a:lumOff val="25000"/>
                  </a:schemeClr>
                </a:solidFill>
                <a:latin typeface="Rockwell"/>
                <a:ea typeface="ＭＳ Ｐゴシック" charset="0"/>
                <a:cs typeface="Rockwell"/>
              </a:defRPr>
            </a:lvl1pPr>
            <a:lvl2pPr marL="742950" indent="-285750" algn="l" defTabSz="457200" rtl="0" eaLnBrk="1" fontAlgn="base" hangingPunct="1">
              <a:spcBef>
                <a:spcPct val="20000"/>
              </a:spcBef>
              <a:spcAft>
                <a:spcPct val="0"/>
              </a:spcAft>
              <a:buClr>
                <a:schemeClr val="bg1">
                  <a:lumMod val="50000"/>
                </a:schemeClr>
              </a:buClr>
              <a:buFont typeface="Arial" charset="0"/>
              <a:buChar char="–"/>
              <a:defRPr sz="2800" kern="1200">
                <a:solidFill>
                  <a:schemeClr val="tx1">
                    <a:lumMod val="75000"/>
                    <a:lumOff val="25000"/>
                  </a:schemeClr>
                </a:solidFill>
                <a:latin typeface="Rockwell"/>
                <a:ea typeface="ＭＳ Ｐゴシック" charset="0"/>
                <a:cs typeface="Rockwell"/>
              </a:defRPr>
            </a:lvl2pPr>
            <a:lvl3pPr marL="1143000" indent="-228600" algn="l" defTabSz="457200" rtl="0" eaLnBrk="1" fontAlgn="base" hangingPunct="1">
              <a:spcBef>
                <a:spcPct val="20000"/>
              </a:spcBef>
              <a:spcAft>
                <a:spcPct val="0"/>
              </a:spcAft>
              <a:buClr>
                <a:schemeClr val="bg1">
                  <a:lumMod val="50000"/>
                </a:schemeClr>
              </a:buClr>
              <a:buFont typeface="Arial" charset="0"/>
              <a:buChar char="•"/>
              <a:defRPr sz="2400" kern="1200">
                <a:solidFill>
                  <a:schemeClr val="tx1">
                    <a:lumMod val="75000"/>
                    <a:lumOff val="25000"/>
                  </a:schemeClr>
                </a:solidFill>
                <a:latin typeface="Rockwell"/>
                <a:ea typeface="ＭＳ Ｐゴシック" charset="0"/>
                <a:cs typeface="Rockwell"/>
              </a:defRPr>
            </a:lvl3pPr>
            <a:lvl4pPr marL="1600200" indent="-228600" algn="l" defTabSz="457200" rtl="0" eaLnBrk="1" fontAlgn="base" hangingPunct="1">
              <a:spcBef>
                <a:spcPct val="20000"/>
              </a:spcBef>
              <a:spcAft>
                <a:spcPct val="0"/>
              </a:spcAft>
              <a:buClr>
                <a:schemeClr val="bg1">
                  <a:lumMod val="50000"/>
                </a:schemeClr>
              </a:buClr>
              <a:buFont typeface="Arial" charset="0"/>
              <a:buChar char="–"/>
              <a:defRPr sz="2000" kern="1200">
                <a:solidFill>
                  <a:schemeClr val="tx1">
                    <a:lumMod val="75000"/>
                    <a:lumOff val="25000"/>
                  </a:schemeClr>
                </a:solidFill>
                <a:latin typeface="Rockwell"/>
                <a:ea typeface="ＭＳ Ｐゴシック" charset="0"/>
                <a:cs typeface="Rockwell"/>
              </a:defRPr>
            </a:lvl4pPr>
            <a:lvl5pPr marL="2057400" indent="-228600" algn="l" defTabSz="457200" rtl="0" eaLnBrk="1" fontAlgn="base" hangingPunct="1">
              <a:spcBef>
                <a:spcPct val="20000"/>
              </a:spcBef>
              <a:spcAft>
                <a:spcPct val="0"/>
              </a:spcAft>
              <a:buClr>
                <a:schemeClr val="bg1">
                  <a:lumMod val="50000"/>
                </a:schemeClr>
              </a:buClr>
              <a:buFont typeface="Arial"/>
              <a:buChar char="•"/>
              <a:defRPr sz="2000" kern="1200">
                <a:solidFill>
                  <a:schemeClr val="tx1">
                    <a:lumMod val="75000"/>
                    <a:lumOff val="25000"/>
                  </a:schemeClr>
                </a:solidFill>
                <a:latin typeface="Rockwell"/>
                <a:ea typeface="ＭＳ Ｐゴシック" charset="0"/>
                <a:cs typeface="Rockwel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dirty="0"/>
              <a:t>I would like to know </a:t>
            </a:r>
            <a:r>
              <a:rPr lang="en-US" dirty="0" smtClean="0"/>
              <a:t>what I need to work on throughout </a:t>
            </a:r>
            <a:r>
              <a:rPr lang="en-US" dirty="0"/>
              <a:t>the semester so I can achieve the results I would I like. </a:t>
            </a:r>
          </a:p>
        </p:txBody>
      </p:sp>
      <p:pic>
        <p:nvPicPr>
          <p:cNvPr id="6" name="Picture 5" descr="social-1206612_640.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72300" y="274638"/>
            <a:ext cx="1714500" cy="1331416"/>
          </a:xfrm>
          <a:prstGeom prst="rect">
            <a:avLst/>
          </a:prstGeom>
        </p:spPr>
      </p:pic>
    </p:spTree>
    <p:extLst>
      <p:ext uri="{BB962C8B-B14F-4D97-AF65-F5344CB8AC3E}">
        <p14:creationId xmlns:p14="http://schemas.microsoft.com/office/powerpoint/2010/main" val="292673839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strVal val="#ppt_w*0.70"/>
                                          </p:val>
                                        </p:tav>
                                        <p:tav tm="100000">
                                          <p:val>
                                            <p:strVal val="#ppt_w"/>
                                          </p:val>
                                        </p:tav>
                                      </p:tavLst>
                                    </p:anim>
                                    <p:anim calcmode="lin" valueType="num">
                                      <p:cBhvr>
                                        <p:cTn id="22" dur="1000" fill="hold"/>
                                        <p:tgtEl>
                                          <p:spTgt spid="5"/>
                                        </p:tgtEl>
                                        <p:attrNameLst>
                                          <p:attrName>ppt_h</p:attrName>
                                        </p:attrNameLst>
                                      </p:cBhvr>
                                      <p:tavLst>
                                        <p:tav tm="0">
                                          <p:val>
                                            <p:strVal val="#ppt_h"/>
                                          </p:val>
                                        </p:tav>
                                        <p:tav tm="100000">
                                          <p:val>
                                            <p:strVal val="#ppt_h"/>
                                          </p:val>
                                        </p:tav>
                                      </p:tavLst>
                                    </p:anim>
                                    <p:animEffect transition="in" filter="fade">
                                      <p:cBhvr>
                                        <p:cTn id="23" dur="10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1000" fill="hold"/>
                                        <p:tgtEl>
                                          <p:spTgt spid="8"/>
                                        </p:tgtEl>
                                        <p:attrNameLst>
                                          <p:attrName>ppt_w</p:attrName>
                                        </p:attrNameLst>
                                      </p:cBhvr>
                                      <p:tavLst>
                                        <p:tav tm="0">
                                          <p:val>
                                            <p:strVal val="#ppt_w*0.70"/>
                                          </p:val>
                                        </p:tav>
                                        <p:tav tm="100000">
                                          <p:val>
                                            <p:strVal val="#ppt_w"/>
                                          </p:val>
                                        </p:tav>
                                      </p:tavLst>
                                    </p:anim>
                                    <p:anim calcmode="lin" valueType="num">
                                      <p:cBhvr>
                                        <p:cTn id="29" dur="1000" fill="hold"/>
                                        <p:tgtEl>
                                          <p:spTgt spid="8"/>
                                        </p:tgtEl>
                                        <p:attrNameLst>
                                          <p:attrName>ppt_h</p:attrName>
                                        </p:attrNameLst>
                                      </p:cBhvr>
                                      <p:tavLst>
                                        <p:tav tm="0">
                                          <p:val>
                                            <p:strVal val="#ppt_h"/>
                                          </p:val>
                                        </p:tav>
                                        <p:tav tm="100000">
                                          <p:val>
                                            <p:strVal val="#ppt_h"/>
                                          </p:val>
                                        </p:tav>
                                      </p:tavLst>
                                    </p:anim>
                                    <p:animEffect transition="in" filter="fade">
                                      <p:cBhvr>
                                        <p:cTn id="3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What NOT to say:</a:t>
            </a:r>
            <a:endParaRPr lang="en-US" dirty="0"/>
          </a:p>
        </p:txBody>
      </p:sp>
      <p:sp>
        <p:nvSpPr>
          <p:cNvPr id="3" name="Content Placeholder 2"/>
          <p:cNvSpPr>
            <a:spLocks noGrp="1"/>
          </p:cNvSpPr>
          <p:nvPr>
            <p:ph idx="1"/>
          </p:nvPr>
        </p:nvSpPr>
        <p:spPr>
          <a:xfrm>
            <a:off x="1079500" y="1758951"/>
            <a:ext cx="7607300" cy="1638300"/>
          </a:xfrm>
        </p:spPr>
        <p:txBody>
          <a:bodyPr/>
          <a:lstStyle/>
          <a:p>
            <a:pPr marL="0" indent="0">
              <a:buNone/>
            </a:pPr>
            <a:r>
              <a:rPr lang="en-US" dirty="0" smtClean="0"/>
              <a:t>I might miss a lot of classes, so your notes are online, right?</a:t>
            </a:r>
          </a:p>
          <a:p>
            <a:pPr marL="0" indent="0">
              <a:buNone/>
            </a:pPr>
            <a:endParaRPr lang="en-US" dirty="0" smtClean="0"/>
          </a:p>
        </p:txBody>
      </p:sp>
      <p:pic>
        <p:nvPicPr>
          <p:cNvPr id="4" name="Picture 3" descr="Red cros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500" y="1758950"/>
            <a:ext cx="889000" cy="889000"/>
          </a:xfrm>
          <a:prstGeom prst="rect">
            <a:avLst/>
          </a:prstGeom>
        </p:spPr>
      </p:pic>
      <p:pic>
        <p:nvPicPr>
          <p:cNvPr id="5" name="Picture 4" descr="Green tick.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995" y="3907959"/>
            <a:ext cx="888505" cy="925916"/>
          </a:xfrm>
          <a:prstGeom prst="rect">
            <a:avLst/>
          </a:prstGeom>
        </p:spPr>
      </p:pic>
      <p:sp>
        <p:nvSpPr>
          <p:cNvPr id="8" name="Content Placeholder 2"/>
          <p:cNvSpPr txBox="1">
            <a:spLocks/>
          </p:cNvSpPr>
          <p:nvPr/>
        </p:nvSpPr>
        <p:spPr bwMode="auto">
          <a:xfrm>
            <a:off x="1231900" y="3731684"/>
            <a:ext cx="7607300" cy="20722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Clr>
                <a:schemeClr val="accent6"/>
              </a:buClr>
              <a:buFont typeface="Wingdings" charset="2"/>
              <a:buChar char="§"/>
              <a:defRPr sz="3200" kern="1200">
                <a:solidFill>
                  <a:schemeClr val="tx1">
                    <a:lumMod val="75000"/>
                    <a:lumOff val="25000"/>
                  </a:schemeClr>
                </a:solidFill>
                <a:latin typeface="Rockwell"/>
                <a:ea typeface="ＭＳ Ｐゴシック" charset="0"/>
                <a:cs typeface="Rockwell"/>
              </a:defRPr>
            </a:lvl1pPr>
            <a:lvl2pPr marL="742950" indent="-285750" algn="l" defTabSz="457200" rtl="0" eaLnBrk="1" fontAlgn="base" hangingPunct="1">
              <a:spcBef>
                <a:spcPct val="20000"/>
              </a:spcBef>
              <a:spcAft>
                <a:spcPct val="0"/>
              </a:spcAft>
              <a:buClr>
                <a:schemeClr val="bg1">
                  <a:lumMod val="50000"/>
                </a:schemeClr>
              </a:buClr>
              <a:buFont typeface="Arial" charset="0"/>
              <a:buChar char="–"/>
              <a:defRPr sz="2800" kern="1200">
                <a:solidFill>
                  <a:schemeClr val="tx1">
                    <a:lumMod val="75000"/>
                    <a:lumOff val="25000"/>
                  </a:schemeClr>
                </a:solidFill>
                <a:latin typeface="Rockwell"/>
                <a:ea typeface="ＭＳ Ｐゴシック" charset="0"/>
                <a:cs typeface="Rockwell"/>
              </a:defRPr>
            </a:lvl2pPr>
            <a:lvl3pPr marL="1143000" indent="-228600" algn="l" defTabSz="457200" rtl="0" eaLnBrk="1" fontAlgn="base" hangingPunct="1">
              <a:spcBef>
                <a:spcPct val="20000"/>
              </a:spcBef>
              <a:spcAft>
                <a:spcPct val="0"/>
              </a:spcAft>
              <a:buClr>
                <a:schemeClr val="bg1">
                  <a:lumMod val="50000"/>
                </a:schemeClr>
              </a:buClr>
              <a:buFont typeface="Arial" charset="0"/>
              <a:buChar char="•"/>
              <a:defRPr sz="2400" kern="1200">
                <a:solidFill>
                  <a:schemeClr val="tx1">
                    <a:lumMod val="75000"/>
                    <a:lumOff val="25000"/>
                  </a:schemeClr>
                </a:solidFill>
                <a:latin typeface="Rockwell"/>
                <a:ea typeface="ＭＳ Ｐゴシック" charset="0"/>
                <a:cs typeface="Rockwell"/>
              </a:defRPr>
            </a:lvl3pPr>
            <a:lvl4pPr marL="1600200" indent="-228600" algn="l" defTabSz="457200" rtl="0" eaLnBrk="1" fontAlgn="base" hangingPunct="1">
              <a:spcBef>
                <a:spcPct val="20000"/>
              </a:spcBef>
              <a:spcAft>
                <a:spcPct val="0"/>
              </a:spcAft>
              <a:buClr>
                <a:schemeClr val="bg1">
                  <a:lumMod val="50000"/>
                </a:schemeClr>
              </a:buClr>
              <a:buFont typeface="Arial" charset="0"/>
              <a:buChar char="–"/>
              <a:defRPr sz="2000" kern="1200">
                <a:solidFill>
                  <a:schemeClr val="tx1">
                    <a:lumMod val="75000"/>
                    <a:lumOff val="25000"/>
                  </a:schemeClr>
                </a:solidFill>
                <a:latin typeface="Rockwell"/>
                <a:ea typeface="ＭＳ Ｐゴシック" charset="0"/>
                <a:cs typeface="Rockwell"/>
              </a:defRPr>
            </a:lvl4pPr>
            <a:lvl5pPr marL="2057400" indent="-228600" algn="l" defTabSz="457200" rtl="0" eaLnBrk="1" fontAlgn="base" hangingPunct="1">
              <a:spcBef>
                <a:spcPct val="20000"/>
              </a:spcBef>
              <a:spcAft>
                <a:spcPct val="0"/>
              </a:spcAft>
              <a:buClr>
                <a:schemeClr val="bg1">
                  <a:lumMod val="50000"/>
                </a:schemeClr>
              </a:buClr>
              <a:buFont typeface="Arial"/>
              <a:buChar char="•"/>
              <a:defRPr sz="2000" kern="1200">
                <a:solidFill>
                  <a:schemeClr val="tx1">
                    <a:lumMod val="75000"/>
                    <a:lumOff val="25000"/>
                  </a:schemeClr>
                </a:solidFill>
                <a:latin typeface="Rockwell"/>
                <a:ea typeface="ＭＳ Ｐゴシック" charset="0"/>
                <a:cs typeface="Rockwel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2800" dirty="0" smtClean="0"/>
              <a:t>Unfortunately, due to conflicting commitments, I may be miss some lectures this semester. However, I want to make sure I keep up with the course material. Will the lecture notes be available on Moodle?</a:t>
            </a:r>
            <a:endParaRPr lang="en-US" sz="2800" dirty="0"/>
          </a:p>
        </p:txBody>
      </p:sp>
      <p:pic>
        <p:nvPicPr>
          <p:cNvPr id="7" name="Picture 6" descr="social-1206612_640.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72300" y="274638"/>
            <a:ext cx="1714500" cy="1331416"/>
          </a:xfrm>
          <a:prstGeom prst="rect">
            <a:avLst/>
          </a:prstGeom>
        </p:spPr>
      </p:pic>
    </p:spTree>
    <p:extLst>
      <p:ext uri="{BB962C8B-B14F-4D97-AF65-F5344CB8AC3E}">
        <p14:creationId xmlns:p14="http://schemas.microsoft.com/office/powerpoint/2010/main" val="12677350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strVal val="#ppt_w*0.70"/>
                                          </p:val>
                                        </p:tav>
                                        <p:tav tm="100000">
                                          <p:val>
                                            <p:strVal val="#ppt_w"/>
                                          </p:val>
                                        </p:tav>
                                      </p:tavLst>
                                    </p:anim>
                                    <p:anim calcmode="lin" valueType="num">
                                      <p:cBhvr>
                                        <p:cTn id="22" dur="1000" fill="hold"/>
                                        <p:tgtEl>
                                          <p:spTgt spid="5"/>
                                        </p:tgtEl>
                                        <p:attrNameLst>
                                          <p:attrName>ppt_h</p:attrName>
                                        </p:attrNameLst>
                                      </p:cBhvr>
                                      <p:tavLst>
                                        <p:tav tm="0">
                                          <p:val>
                                            <p:strVal val="#ppt_h"/>
                                          </p:val>
                                        </p:tav>
                                        <p:tav tm="100000">
                                          <p:val>
                                            <p:strVal val="#ppt_h"/>
                                          </p:val>
                                        </p:tav>
                                      </p:tavLst>
                                    </p:anim>
                                    <p:animEffect transition="in" filter="fade">
                                      <p:cBhvr>
                                        <p:cTn id="23" dur="10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1000" fill="hold"/>
                                        <p:tgtEl>
                                          <p:spTgt spid="8"/>
                                        </p:tgtEl>
                                        <p:attrNameLst>
                                          <p:attrName>ppt_w</p:attrName>
                                        </p:attrNameLst>
                                      </p:cBhvr>
                                      <p:tavLst>
                                        <p:tav tm="0">
                                          <p:val>
                                            <p:strVal val="#ppt_w*0.70"/>
                                          </p:val>
                                        </p:tav>
                                        <p:tav tm="100000">
                                          <p:val>
                                            <p:strVal val="#ppt_w"/>
                                          </p:val>
                                        </p:tav>
                                      </p:tavLst>
                                    </p:anim>
                                    <p:anim calcmode="lin" valueType="num">
                                      <p:cBhvr>
                                        <p:cTn id="29" dur="1000" fill="hold"/>
                                        <p:tgtEl>
                                          <p:spTgt spid="8"/>
                                        </p:tgtEl>
                                        <p:attrNameLst>
                                          <p:attrName>ppt_h</p:attrName>
                                        </p:attrNameLst>
                                      </p:cBhvr>
                                      <p:tavLst>
                                        <p:tav tm="0">
                                          <p:val>
                                            <p:strVal val="#ppt_h"/>
                                          </p:val>
                                        </p:tav>
                                        <p:tav tm="100000">
                                          <p:val>
                                            <p:strVal val="#ppt_h"/>
                                          </p:val>
                                        </p:tav>
                                      </p:tavLst>
                                    </p:anim>
                                    <p:animEffect transition="in" filter="fade">
                                      <p:cBhvr>
                                        <p:cTn id="3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What NOT to say:</a:t>
            </a:r>
            <a:endParaRPr lang="en-US" dirty="0"/>
          </a:p>
        </p:txBody>
      </p:sp>
      <p:sp>
        <p:nvSpPr>
          <p:cNvPr id="3" name="Content Placeholder 2"/>
          <p:cNvSpPr>
            <a:spLocks noGrp="1"/>
          </p:cNvSpPr>
          <p:nvPr>
            <p:ph idx="1"/>
          </p:nvPr>
        </p:nvSpPr>
        <p:spPr>
          <a:xfrm>
            <a:off x="1079500" y="1758951"/>
            <a:ext cx="7607300" cy="1638300"/>
          </a:xfrm>
        </p:spPr>
        <p:txBody>
          <a:bodyPr/>
          <a:lstStyle/>
          <a:p>
            <a:pPr marL="0" indent="0">
              <a:buNone/>
            </a:pPr>
            <a:r>
              <a:rPr lang="en-US" dirty="0" smtClean="0"/>
              <a:t>I don’t attend your lectures because they are boring / I have more important things to do.</a:t>
            </a:r>
          </a:p>
        </p:txBody>
      </p:sp>
      <p:pic>
        <p:nvPicPr>
          <p:cNvPr id="4" name="Picture 3" descr="Red cros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500" y="1758950"/>
            <a:ext cx="889000" cy="889000"/>
          </a:xfrm>
          <a:prstGeom prst="rect">
            <a:avLst/>
          </a:prstGeom>
        </p:spPr>
      </p:pic>
      <p:pic>
        <p:nvPicPr>
          <p:cNvPr id="5" name="Picture 4" descr="Green tick.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995" y="3907959"/>
            <a:ext cx="888505" cy="925916"/>
          </a:xfrm>
          <a:prstGeom prst="rect">
            <a:avLst/>
          </a:prstGeom>
        </p:spPr>
      </p:pic>
      <p:sp>
        <p:nvSpPr>
          <p:cNvPr id="8" name="Content Placeholder 2"/>
          <p:cNvSpPr txBox="1">
            <a:spLocks/>
          </p:cNvSpPr>
          <p:nvPr/>
        </p:nvSpPr>
        <p:spPr bwMode="auto">
          <a:xfrm>
            <a:off x="1231900" y="3731684"/>
            <a:ext cx="7607300" cy="20722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Clr>
                <a:schemeClr val="accent6"/>
              </a:buClr>
              <a:buFont typeface="Wingdings" charset="2"/>
              <a:buChar char="§"/>
              <a:defRPr sz="3200" kern="1200">
                <a:solidFill>
                  <a:schemeClr val="tx1">
                    <a:lumMod val="75000"/>
                    <a:lumOff val="25000"/>
                  </a:schemeClr>
                </a:solidFill>
                <a:latin typeface="Rockwell"/>
                <a:ea typeface="ＭＳ Ｐゴシック" charset="0"/>
                <a:cs typeface="Rockwell"/>
              </a:defRPr>
            </a:lvl1pPr>
            <a:lvl2pPr marL="742950" indent="-285750" algn="l" defTabSz="457200" rtl="0" eaLnBrk="1" fontAlgn="base" hangingPunct="1">
              <a:spcBef>
                <a:spcPct val="20000"/>
              </a:spcBef>
              <a:spcAft>
                <a:spcPct val="0"/>
              </a:spcAft>
              <a:buClr>
                <a:schemeClr val="bg1">
                  <a:lumMod val="50000"/>
                </a:schemeClr>
              </a:buClr>
              <a:buFont typeface="Arial" charset="0"/>
              <a:buChar char="–"/>
              <a:defRPr sz="2800" kern="1200">
                <a:solidFill>
                  <a:schemeClr val="tx1">
                    <a:lumMod val="75000"/>
                    <a:lumOff val="25000"/>
                  </a:schemeClr>
                </a:solidFill>
                <a:latin typeface="Rockwell"/>
                <a:ea typeface="ＭＳ Ｐゴシック" charset="0"/>
                <a:cs typeface="Rockwell"/>
              </a:defRPr>
            </a:lvl2pPr>
            <a:lvl3pPr marL="1143000" indent="-228600" algn="l" defTabSz="457200" rtl="0" eaLnBrk="1" fontAlgn="base" hangingPunct="1">
              <a:spcBef>
                <a:spcPct val="20000"/>
              </a:spcBef>
              <a:spcAft>
                <a:spcPct val="0"/>
              </a:spcAft>
              <a:buClr>
                <a:schemeClr val="bg1">
                  <a:lumMod val="50000"/>
                </a:schemeClr>
              </a:buClr>
              <a:buFont typeface="Arial" charset="0"/>
              <a:buChar char="•"/>
              <a:defRPr sz="2400" kern="1200">
                <a:solidFill>
                  <a:schemeClr val="tx1">
                    <a:lumMod val="75000"/>
                    <a:lumOff val="25000"/>
                  </a:schemeClr>
                </a:solidFill>
                <a:latin typeface="Rockwell"/>
                <a:ea typeface="ＭＳ Ｐゴシック" charset="0"/>
                <a:cs typeface="Rockwell"/>
              </a:defRPr>
            </a:lvl3pPr>
            <a:lvl4pPr marL="1600200" indent="-228600" algn="l" defTabSz="457200" rtl="0" eaLnBrk="1" fontAlgn="base" hangingPunct="1">
              <a:spcBef>
                <a:spcPct val="20000"/>
              </a:spcBef>
              <a:spcAft>
                <a:spcPct val="0"/>
              </a:spcAft>
              <a:buClr>
                <a:schemeClr val="bg1">
                  <a:lumMod val="50000"/>
                </a:schemeClr>
              </a:buClr>
              <a:buFont typeface="Arial" charset="0"/>
              <a:buChar char="–"/>
              <a:defRPr sz="2000" kern="1200">
                <a:solidFill>
                  <a:schemeClr val="tx1">
                    <a:lumMod val="75000"/>
                    <a:lumOff val="25000"/>
                  </a:schemeClr>
                </a:solidFill>
                <a:latin typeface="Rockwell"/>
                <a:ea typeface="ＭＳ Ｐゴシック" charset="0"/>
                <a:cs typeface="Rockwell"/>
              </a:defRPr>
            </a:lvl4pPr>
            <a:lvl5pPr marL="2057400" indent="-228600" algn="l" defTabSz="457200" rtl="0" eaLnBrk="1" fontAlgn="base" hangingPunct="1">
              <a:spcBef>
                <a:spcPct val="20000"/>
              </a:spcBef>
              <a:spcAft>
                <a:spcPct val="0"/>
              </a:spcAft>
              <a:buClr>
                <a:schemeClr val="bg1">
                  <a:lumMod val="50000"/>
                </a:schemeClr>
              </a:buClr>
              <a:buFont typeface="Arial"/>
              <a:buChar char="•"/>
              <a:defRPr sz="2000" kern="1200">
                <a:solidFill>
                  <a:schemeClr val="tx1">
                    <a:lumMod val="75000"/>
                    <a:lumOff val="25000"/>
                  </a:schemeClr>
                </a:solidFill>
                <a:latin typeface="Rockwell"/>
                <a:ea typeface="ＭＳ Ｐゴシック" charset="0"/>
                <a:cs typeface="Rockwel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2800" dirty="0" smtClean="0"/>
              <a:t>I am unable to attend your lectures because of conflicting commitments, however I make sure I keep up with the lectures and readings through Moodle.</a:t>
            </a:r>
            <a:endParaRPr lang="en-US" sz="2800" dirty="0"/>
          </a:p>
        </p:txBody>
      </p:sp>
      <p:pic>
        <p:nvPicPr>
          <p:cNvPr id="7" name="Picture 6" descr="social-1206612_640.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72300" y="274638"/>
            <a:ext cx="1714500" cy="1331416"/>
          </a:xfrm>
          <a:prstGeom prst="rect">
            <a:avLst/>
          </a:prstGeom>
        </p:spPr>
      </p:pic>
    </p:spTree>
    <p:extLst>
      <p:ext uri="{BB962C8B-B14F-4D97-AF65-F5344CB8AC3E}">
        <p14:creationId xmlns:p14="http://schemas.microsoft.com/office/powerpoint/2010/main" val="28616076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strVal val="#ppt_w*0.70"/>
                                          </p:val>
                                        </p:tav>
                                        <p:tav tm="100000">
                                          <p:val>
                                            <p:strVal val="#ppt_w"/>
                                          </p:val>
                                        </p:tav>
                                      </p:tavLst>
                                    </p:anim>
                                    <p:anim calcmode="lin" valueType="num">
                                      <p:cBhvr>
                                        <p:cTn id="22" dur="1000" fill="hold"/>
                                        <p:tgtEl>
                                          <p:spTgt spid="5"/>
                                        </p:tgtEl>
                                        <p:attrNameLst>
                                          <p:attrName>ppt_h</p:attrName>
                                        </p:attrNameLst>
                                      </p:cBhvr>
                                      <p:tavLst>
                                        <p:tav tm="0">
                                          <p:val>
                                            <p:strVal val="#ppt_h"/>
                                          </p:val>
                                        </p:tav>
                                        <p:tav tm="100000">
                                          <p:val>
                                            <p:strVal val="#ppt_h"/>
                                          </p:val>
                                        </p:tav>
                                      </p:tavLst>
                                    </p:anim>
                                    <p:animEffect transition="in" filter="fade">
                                      <p:cBhvr>
                                        <p:cTn id="23" dur="10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1000" fill="hold"/>
                                        <p:tgtEl>
                                          <p:spTgt spid="8"/>
                                        </p:tgtEl>
                                        <p:attrNameLst>
                                          <p:attrName>ppt_w</p:attrName>
                                        </p:attrNameLst>
                                      </p:cBhvr>
                                      <p:tavLst>
                                        <p:tav tm="0">
                                          <p:val>
                                            <p:strVal val="#ppt_w*0.70"/>
                                          </p:val>
                                        </p:tav>
                                        <p:tav tm="100000">
                                          <p:val>
                                            <p:strVal val="#ppt_w"/>
                                          </p:val>
                                        </p:tav>
                                      </p:tavLst>
                                    </p:anim>
                                    <p:anim calcmode="lin" valueType="num">
                                      <p:cBhvr>
                                        <p:cTn id="29" dur="1000" fill="hold"/>
                                        <p:tgtEl>
                                          <p:spTgt spid="8"/>
                                        </p:tgtEl>
                                        <p:attrNameLst>
                                          <p:attrName>ppt_h</p:attrName>
                                        </p:attrNameLst>
                                      </p:cBhvr>
                                      <p:tavLst>
                                        <p:tav tm="0">
                                          <p:val>
                                            <p:strVal val="#ppt_h"/>
                                          </p:val>
                                        </p:tav>
                                        <p:tav tm="100000">
                                          <p:val>
                                            <p:strVal val="#ppt_h"/>
                                          </p:val>
                                        </p:tav>
                                      </p:tavLst>
                                    </p:anim>
                                    <p:animEffect transition="in" filter="fade">
                                      <p:cBhvr>
                                        <p:cTn id="3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What NOT to say:</a:t>
            </a:r>
            <a:endParaRPr lang="en-US" dirty="0"/>
          </a:p>
        </p:txBody>
      </p:sp>
      <p:sp>
        <p:nvSpPr>
          <p:cNvPr id="3" name="Content Placeholder 2"/>
          <p:cNvSpPr>
            <a:spLocks noGrp="1"/>
          </p:cNvSpPr>
          <p:nvPr>
            <p:ph idx="1"/>
          </p:nvPr>
        </p:nvSpPr>
        <p:spPr>
          <a:xfrm>
            <a:off x="1079500" y="1758951"/>
            <a:ext cx="7607300" cy="1638300"/>
          </a:xfrm>
        </p:spPr>
        <p:txBody>
          <a:bodyPr/>
          <a:lstStyle/>
          <a:p>
            <a:pPr marL="0" indent="0">
              <a:buNone/>
            </a:pPr>
            <a:r>
              <a:rPr lang="en-US" dirty="0" smtClean="0"/>
              <a:t>Do I need to know this for the exam?</a:t>
            </a:r>
          </a:p>
        </p:txBody>
      </p:sp>
      <p:pic>
        <p:nvPicPr>
          <p:cNvPr id="4" name="Picture 3" descr="Red cros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500" y="1758950"/>
            <a:ext cx="889000" cy="889000"/>
          </a:xfrm>
          <a:prstGeom prst="rect">
            <a:avLst/>
          </a:prstGeom>
        </p:spPr>
      </p:pic>
      <p:pic>
        <p:nvPicPr>
          <p:cNvPr id="5" name="Picture 4" descr="Green tick.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995" y="3907959"/>
            <a:ext cx="888505" cy="925916"/>
          </a:xfrm>
          <a:prstGeom prst="rect">
            <a:avLst/>
          </a:prstGeom>
        </p:spPr>
      </p:pic>
      <p:sp>
        <p:nvSpPr>
          <p:cNvPr id="8" name="Content Placeholder 2"/>
          <p:cNvSpPr txBox="1">
            <a:spLocks/>
          </p:cNvSpPr>
          <p:nvPr/>
        </p:nvSpPr>
        <p:spPr bwMode="auto">
          <a:xfrm>
            <a:off x="1231900" y="3907959"/>
            <a:ext cx="7607300" cy="18959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Clr>
                <a:schemeClr val="accent6"/>
              </a:buClr>
              <a:buFont typeface="Wingdings" charset="2"/>
              <a:buChar char="§"/>
              <a:defRPr sz="3200" kern="1200">
                <a:solidFill>
                  <a:schemeClr val="tx1">
                    <a:lumMod val="75000"/>
                    <a:lumOff val="25000"/>
                  </a:schemeClr>
                </a:solidFill>
                <a:latin typeface="Rockwell"/>
                <a:ea typeface="ＭＳ Ｐゴシック" charset="0"/>
                <a:cs typeface="Rockwell"/>
              </a:defRPr>
            </a:lvl1pPr>
            <a:lvl2pPr marL="742950" indent="-285750" algn="l" defTabSz="457200" rtl="0" eaLnBrk="1" fontAlgn="base" hangingPunct="1">
              <a:spcBef>
                <a:spcPct val="20000"/>
              </a:spcBef>
              <a:spcAft>
                <a:spcPct val="0"/>
              </a:spcAft>
              <a:buClr>
                <a:schemeClr val="bg1">
                  <a:lumMod val="50000"/>
                </a:schemeClr>
              </a:buClr>
              <a:buFont typeface="Arial" charset="0"/>
              <a:buChar char="–"/>
              <a:defRPr sz="2800" kern="1200">
                <a:solidFill>
                  <a:schemeClr val="tx1">
                    <a:lumMod val="75000"/>
                    <a:lumOff val="25000"/>
                  </a:schemeClr>
                </a:solidFill>
                <a:latin typeface="Rockwell"/>
                <a:ea typeface="ＭＳ Ｐゴシック" charset="0"/>
                <a:cs typeface="Rockwell"/>
              </a:defRPr>
            </a:lvl2pPr>
            <a:lvl3pPr marL="1143000" indent="-228600" algn="l" defTabSz="457200" rtl="0" eaLnBrk="1" fontAlgn="base" hangingPunct="1">
              <a:spcBef>
                <a:spcPct val="20000"/>
              </a:spcBef>
              <a:spcAft>
                <a:spcPct val="0"/>
              </a:spcAft>
              <a:buClr>
                <a:schemeClr val="bg1">
                  <a:lumMod val="50000"/>
                </a:schemeClr>
              </a:buClr>
              <a:buFont typeface="Arial" charset="0"/>
              <a:buChar char="•"/>
              <a:defRPr sz="2400" kern="1200">
                <a:solidFill>
                  <a:schemeClr val="tx1">
                    <a:lumMod val="75000"/>
                    <a:lumOff val="25000"/>
                  </a:schemeClr>
                </a:solidFill>
                <a:latin typeface="Rockwell"/>
                <a:ea typeface="ＭＳ Ｐゴシック" charset="0"/>
                <a:cs typeface="Rockwell"/>
              </a:defRPr>
            </a:lvl3pPr>
            <a:lvl4pPr marL="1600200" indent="-228600" algn="l" defTabSz="457200" rtl="0" eaLnBrk="1" fontAlgn="base" hangingPunct="1">
              <a:spcBef>
                <a:spcPct val="20000"/>
              </a:spcBef>
              <a:spcAft>
                <a:spcPct val="0"/>
              </a:spcAft>
              <a:buClr>
                <a:schemeClr val="bg1">
                  <a:lumMod val="50000"/>
                </a:schemeClr>
              </a:buClr>
              <a:buFont typeface="Arial" charset="0"/>
              <a:buChar char="–"/>
              <a:defRPr sz="2000" kern="1200">
                <a:solidFill>
                  <a:schemeClr val="tx1">
                    <a:lumMod val="75000"/>
                    <a:lumOff val="25000"/>
                  </a:schemeClr>
                </a:solidFill>
                <a:latin typeface="Rockwell"/>
                <a:ea typeface="ＭＳ Ｐゴシック" charset="0"/>
                <a:cs typeface="Rockwell"/>
              </a:defRPr>
            </a:lvl4pPr>
            <a:lvl5pPr marL="2057400" indent="-228600" algn="l" defTabSz="457200" rtl="0" eaLnBrk="1" fontAlgn="base" hangingPunct="1">
              <a:spcBef>
                <a:spcPct val="20000"/>
              </a:spcBef>
              <a:spcAft>
                <a:spcPct val="0"/>
              </a:spcAft>
              <a:buClr>
                <a:schemeClr val="bg1">
                  <a:lumMod val="50000"/>
                </a:schemeClr>
              </a:buClr>
              <a:buFont typeface="Arial"/>
              <a:buChar char="•"/>
              <a:defRPr sz="2000" kern="1200">
                <a:solidFill>
                  <a:schemeClr val="tx1">
                    <a:lumMod val="75000"/>
                    <a:lumOff val="25000"/>
                  </a:schemeClr>
                </a:solidFill>
                <a:latin typeface="Rockwell"/>
                <a:ea typeface="ＭＳ Ｐゴシック" charset="0"/>
                <a:cs typeface="Rockwel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2800" dirty="0" smtClean="0"/>
              <a:t>Do you have any good tips for how we should study for the exam?</a:t>
            </a:r>
            <a:endParaRPr lang="en-US" sz="2800" dirty="0"/>
          </a:p>
        </p:txBody>
      </p:sp>
      <p:pic>
        <p:nvPicPr>
          <p:cNvPr id="7" name="Picture 6" descr="social-1206612_640.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72300" y="274638"/>
            <a:ext cx="1714500" cy="1331416"/>
          </a:xfrm>
          <a:prstGeom prst="rect">
            <a:avLst/>
          </a:prstGeom>
        </p:spPr>
      </p:pic>
    </p:spTree>
    <p:extLst>
      <p:ext uri="{BB962C8B-B14F-4D97-AF65-F5344CB8AC3E}">
        <p14:creationId xmlns:p14="http://schemas.microsoft.com/office/powerpoint/2010/main" val="410952496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strVal val="#ppt_w*0.70"/>
                                          </p:val>
                                        </p:tav>
                                        <p:tav tm="100000">
                                          <p:val>
                                            <p:strVal val="#ppt_w"/>
                                          </p:val>
                                        </p:tav>
                                      </p:tavLst>
                                    </p:anim>
                                    <p:anim calcmode="lin" valueType="num">
                                      <p:cBhvr>
                                        <p:cTn id="22" dur="1000" fill="hold"/>
                                        <p:tgtEl>
                                          <p:spTgt spid="5"/>
                                        </p:tgtEl>
                                        <p:attrNameLst>
                                          <p:attrName>ppt_h</p:attrName>
                                        </p:attrNameLst>
                                      </p:cBhvr>
                                      <p:tavLst>
                                        <p:tav tm="0">
                                          <p:val>
                                            <p:strVal val="#ppt_h"/>
                                          </p:val>
                                        </p:tav>
                                        <p:tav tm="100000">
                                          <p:val>
                                            <p:strVal val="#ppt_h"/>
                                          </p:val>
                                        </p:tav>
                                      </p:tavLst>
                                    </p:anim>
                                    <p:animEffect transition="in" filter="fade">
                                      <p:cBhvr>
                                        <p:cTn id="23" dur="10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1000" fill="hold"/>
                                        <p:tgtEl>
                                          <p:spTgt spid="8"/>
                                        </p:tgtEl>
                                        <p:attrNameLst>
                                          <p:attrName>ppt_w</p:attrName>
                                        </p:attrNameLst>
                                      </p:cBhvr>
                                      <p:tavLst>
                                        <p:tav tm="0">
                                          <p:val>
                                            <p:strVal val="#ppt_w*0.70"/>
                                          </p:val>
                                        </p:tav>
                                        <p:tav tm="100000">
                                          <p:val>
                                            <p:strVal val="#ppt_w"/>
                                          </p:val>
                                        </p:tav>
                                      </p:tavLst>
                                    </p:anim>
                                    <p:anim calcmode="lin" valueType="num">
                                      <p:cBhvr>
                                        <p:cTn id="29" dur="1000" fill="hold"/>
                                        <p:tgtEl>
                                          <p:spTgt spid="8"/>
                                        </p:tgtEl>
                                        <p:attrNameLst>
                                          <p:attrName>ppt_h</p:attrName>
                                        </p:attrNameLst>
                                      </p:cBhvr>
                                      <p:tavLst>
                                        <p:tav tm="0">
                                          <p:val>
                                            <p:strVal val="#ppt_h"/>
                                          </p:val>
                                        </p:tav>
                                        <p:tav tm="100000">
                                          <p:val>
                                            <p:strVal val="#ppt_h"/>
                                          </p:val>
                                        </p:tav>
                                      </p:tavLst>
                                    </p:anim>
                                    <p:animEffect transition="in" filter="fade">
                                      <p:cBhvr>
                                        <p:cTn id="3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What NOT to say:</a:t>
            </a:r>
            <a:endParaRPr lang="en-US" dirty="0"/>
          </a:p>
        </p:txBody>
      </p:sp>
      <p:sp>
        <p:nvSpPr>
          <p:cNvPr id="3" name="Content Placeholder 2"/>
          <p:cNvSpPr>
            <a:spLocks noGrp="1"/>
          </p:cNvSpPr>
          <p:nvPr>
            <p:ph idx="1"/>
          </p:nvPr>
        </p:nvSpPr>
        <p:spPr>
          <a:xfrm>
            <a:off x="1079500" y="1758951"/>
            <a:ext cx="7607300" cy="1638300"/>
          </a:xfrm>
        </p:spPr>
        <p:txBody>
          <a:bodyPr/>
          <a:lstStyle/>
          <a:p>
            <a:pPr marL="0" indent="0">
              <a:buNone/>
            </a:pPr>
            <a:r>
              <a:rPr lang="en-US" dirty="0" smtClean="0"/>
              <a:t>Can I get an extension, I am just </a:t>
            </a:r>
            <a:r>
              <a:rPr lang="en-US" dirty="0" err="1" smtClean="0"/>
              <a:t>soooooooo</a:t>
            </a:r>
            <a:r>
              <a:rPr lang="en-US" dirty="0" smtClean="0"/>
              <a:t> busy.</a:t>
            </a:r>
          </a:p>
        </p:txBody>
      </p:sp>
      <p:pic>
        <p:nvPicPr>
          <p:cNvPr id="4" name="Picture 3" descr="Red cros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500" y="1758950"/>
            <a:ext cx="889000" cy="889000"/>
          </a:xfrm>
          <a:prstGeom prst="rect">
            <a:avLst/>
          </a:prstGeom>
        </p:spPr>
      </p:pic>
      <p:pic>
        <p:nvPicPr>
          <p:cNvPr id="5" name="Picture 4" descr="Green tick.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995" y="3907959"/>
            <a:ext cx="888505" cy="925916"/>
          </a:xfrm>
          <a:prstGeom prst="rect">
            <a:avLst/>
          </a:prstGeom>
        </p:spPr>
      </p:pic>
      <p:sp>
        <p:nvSpPr>
          <p:cNvPr id="8" name="Content Placeholder 2"/>
          <p:cNvSpPr txBox="1">
            <a:spLocks/>
          </p:cNvSpPr>
          <p:nvPr/>
        </p:nvSpPr>
        <p:spPr bwMode="auto">
          <a:xfrm>
            <a:off x="1231900" y="3907959"/>
            <a:ext cx="7607300" cy="18959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Clr>
                <a:schemeClr val="accent6"/>
              </a:buClr>
              <a:buFont typeface="Wingdings" charset="2"/>
              <a:buChar char="§"/>
              <a:defRPr sz="3200" kern="1200">
                <a:solidFill>
                  <a:schemeClr val="tx1">
                    <a:lumMod val="75000"/>
                    <a:lumOff val="25000"/>
                  </a:schemeClr>
                </a:solidFill>
                <a:latin typeface="Rockwell"/>
                <a:ea typeface="ＭＳ Ｐゴシック" charset="0"/>
                <a:cs typeface="Rockwell"/>
              </a:defRPr>
            </a:lvl1pPr>
            <a:lvl2pPr marL="742950" indent="-285750" algn="l" defTabSz="457200" rtl="0" eaLnBrk="1" fontAlgn="base" hangingPunct="1">
              <a:spcBef>
                <a:spcPct val="20000"/>
              </a:spcBef>
              <a:spcAft>
                <a:spcPct val="0"/>
              </a:spcAft>
              <a:buClr>
                <a:schemeClr val="bg1">
                  <a:lumMod val="50000"/>
                </a:schemeClr>
              </a:buClr>
              <a:buFont typeface="Arial" charset="0"/>
              <a:buChar char="–"/>
              <a:defRPr sz="2800" kern="1200">
                <a:solidFill>
                  <a:schemeClr val="tx1">
                    <a:lumMod val="75000"/>
                    <a:lumOff val="25000"/>
                  </a:schemeClr>
                </a:solidFill>
                <a:latin typeface="Rockwell"/>
                <a:ea typeface="ＭＳ Ｐゴシック" charset="0"/>
                <a:cs typeface="Rockwell"/>
              </a:defRPr>
            </a:lvl2pPr>
            <a:lvl3pPr marL="1143000" indent="-228600" algn="l" defTabSz="457200" rtl="0" eaLnBrk="1" fontAlgn="base" hangingPunct="1">
              <a:spcBef>
                <a:spcPct val="20000"/>
              </a:spcBef>
              <a:spcAft>
                <a:spcPct val="0"/>
              </a:spcAft>
              <a:buClr>
                <a:schemeClr val="bg1">
                  <a:lumMod val="50000"/>
                </a:schemeClr>
              </a:buClr>
              <a:buFont typeface="Arial" charset="0"/>
              <a:buChar char="•"/>
              <a:defRPr sz="2400" kern="1200">
                <a:solidFill>
                  <a:schemeClr val="tx1">
                    <a:lumMod val="75000"/>
                    <a:lumOff val="25000"/>
                  </a:schemeClr>
                </a:solidFill>
                <a:latin typeface="Rockwell"/>
                <a:ea typeface="ＭＳ Ｐゴシック" charset="0"/>
                <a:cs typeface="Rockwell"/>
              </a:defRPr>
            </a:lvl3pPr>
            <a:lvl4pPr marL="1600200" indent="-228600" algn="l" defTabSz="457200" rtl="0" eaLnBrk="1" fontAlgn="base" hangingPunct="1">
              <a:spcBef>
                <a:spcPct val="20000"/>
              </a:spcBef>
              <a:spcAft>
                <a:spcPct val="0"/>
              </a:spcAft>
              <a:buClr>
                <a:schemeClr val="bg1">
                  <a:lumMod val="50000"/>
                </a:schemeClr>
              </a:buClr>
              <a:buFont typeface="Arial" charset="0"/>
              <a:buChar char="–"/>
              <a:defRPr sz="2000" kern="1200">
                <a:solidFill>
                  <a:schemeClr val="tx1">
                    <a:lumMod val="75000"/>
                    <a:lumOff val="25000"/>
                  </a:schemeClr>
                </a:solidFill>
                <a:latin typeface="Rockwell"/>
                <a:ea typeface="ＭＳ Ｐゴシック" charset="0"/>
                <a:cs typeface="Rockwell"/>
              </a:defRPr>
            </a:lvl4pPr>
            <a:lvl5pPr marL="2057400" indent="-228600" algn="l" defTabSz="457200" rtl="0" eaLnBrk="1" fontAlgn="base" hangingPunct="1">
              <a:spcBef>
                <a:spcPct val="20000"/>
              </a:spcBef>
              <a:spcAft>
                <a:spcPct val="0"/>
              </a:spcAft>
              <a:buClr>
                <a:schemeClr val="bg1">
                  <a:lumMod val="50000"/>
                </a:schemeClr>
              </a:buClr>
              <a:buFont typeface="Arial"/>
              <a:buChar char="•"/>
              <a:defRPr sz="2000" kern="1200">
                <a:solidFill>
                  <a:schemeClr val="tx1">
                    <a:lumMod val="75000"/>
                    <a:lumOff val="25000"/>
                  </a:schemeClr>
                </a:solidFill>
                <a:latin typeface="Rockwell"/>
                <a:ea typeface="ＭＳ Ｐゴシック" charset="0"/>
                <a:cs typeface="Rockwel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2800" dirty="0" smtClean="0"/>
              <a:t>If you have a really good reason for needing an extension, make sure you can back up your claim and provide proof. Simply asking will not do!</a:t>
            </a:r>
            <a:endParaRPr lang="en-US" sz="2800" dirty="0"/>
          </a:p>
        </p:txBody>
      </p:sp>
      <p:pic>
        <p:nvPicPr>
          <p:cNvPr id="7" name="Picture 6" descr="social-1206612_640.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72300" y="274638"/>
            <a:ext cx="1714500" cy="1331416"/>
          </a:xfrm>
          <a:prstGeom prst="rect">
            <a:avLst/>
          </a:prstGeom>
        </p:spPr>
      </p:pic>
    </p:spTree>
    <p:extLst>
      <p:ext uri="{BB962C8B-B14F-4D97-AF65-F5344CB8AC3E}">
        <p14:creationId xmlns:p14="http://schemas.microsoft.com/office/powerpoint/2010/main" val="29452294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strVal val="#ppt_w*0.70"/>
                                          </p:val>
                                        </p:tav>
                                        <p:tav tm="100000">
                                          <p:val>
                                            <p:strVal val="#ppt_w"/>
                                          </p:val>
                                        </p:tav>
                                      </p:tavLst>
                                    </p:anim>
                                    <p:anim calcmode="lin" valueType="num">
                                      <p:cBhvr>
                                        <p:cTn id="22" dur="1000" fill="hold"/>
                                        <p:tgtEl>
                                          <p:spTgt spid="5"/>
                                        </p:tgtEl>
                                        <p:attrNameLst>
                                          <p:attrName>ppt_h</p:attrName>
                                        </p:attrNameLst>
                                      </p:cBhvr>
                                      <p:tavLst>
                                        <p:tav tm="0">
                                          <p:val>
                                            <p:strVal val="#ppt_h"/>
                                          </p:val>
                                        </p:tav>
                                        <p:tav tm="100000">
                                          <p:val>
                                            <p:strVal val="#ppt_h"/>
                                          </p:val>
                                        </p:tav>
                                      </p:tavLst>
                                    </p:anim>
                                    <p:animEffect transition="in" filter="fade">
                                      <p:cBhvr>
                                        <p:cTn id="23" dur="10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1000" fill="hold"/>
                                        <p:tgtEl>
                                          <p:spTgt spid="8"/>
                                        </p:tgtEl>
                                        <p:attrNameLst>
                                          <p:attrName>ppt_w</p:attrName>
                                        </p:attrNameLst>
                                      </p:cBhvr>
                                      <p:tavLst>
                                        <p:tav tm="0">
                                          <p:val>
                                            <p:strVal val="#ppt_w*0.70"/>
                                          </p:val>
                                        </p:tav>
                                        <p:tav tm="100000">
                                          <p:val>
                                            <p:strVal val="#ppt_w"/>
                                          </p:val>
                                        </p:tav>
                                      </p:tavLst>
                                    </p:anim>
                                    <p:anim calcmode="lin" valueType="num">
                                      <p:cBhvr>
                                        <p:cTn id="29" dur="1000" fill="hold"/>
                                        <p:tgtEl>
                                          <p:spTgt spid="8"/>
                                        </p:tgtEl>
                                        <p:attrNameLst>
                                          <p:attrName>ppt_h</p:attrName>
                                        </p:attrNameLst>
                                      </p:cBhvr>
                                      <p:tavLst>
                                        <p:tav tm="0">
                                          <p:val>
                                            <p:strVal val="#ppt_h"/>
                                          </p:val>
                                        </p:tav>
                                        <p:tav tm="100000">
                                          <p:val>
                                            <p:strVal val="#ppt_h"/>
                                          </p:val>
                                        </p:tav>
                                      </p:tavLst>
                                    </p:anim>
                                    <p:animEffect transition="in" filter="fade">
                                      <p:cBhvr>
                                        <p:cTn id="3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Academic ‘Pet Peeves’</a:t>
            </a:r>
          </a:p>
        </p:txBody>
      </p:sp>
      <p:pic>
        <p:nvPicPr>
          <p:cNvPr id="3" name="Picture 2" descr="despair-513529_640.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8737" y="2225587"/>
            <a:ext cx="5136795" cy="3483388"/>
          </a:xfrm>
          <a:prstGeom prst="rect">
            <a:avLst/>
          </a:prstGeom>
        </p:spPr>
      </p:pic>
    </p:spTree>
    <p:extLst>
      <p:ext uri="{BB962C8B-B14F-4D97-AF65-F5344CB8AC3E}">
        <p14:creationId xmlns:p14="http://schemas.microsoft.com/office/powerpoint/2010/main" val="65262769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Academic ‘Pet Peeves’</a:t>
            </a:r>
            <a:endParaRPr lang="en-US" dirty="0"/>
          </a:p>
        </p:txBody>
      </p:sp>
      <p:sp>
        <p:nvSpPr>
          <p:cNvPr id="3" name="Content Placeholder 2"/>
          <p:cNvSpPr>
            <a:spLocks noGrp="1"/>
          </p:cNvSpPr>
          <p:nvPr>
            <p:ph idx="1"/>
          </p:nvPr>
        </p:nvSpPr>
        <p:spPr>
          <a:xfrm>
            <a:off x="457200" y="1417638"/>
            <a:ext cx="8229600" cy="4708525"/>
          </a:xfrm>
        </p:spPr>
        <p:txBody>
          <a:bodyPr/>
          <a:lstStyle/>
          <a:p>
            <a:pPr marL="514350" indent="-514350">
              <a:buFont typeface="+mj-lt"/>
              <a:buAutoNum type="arabicPeriod"/>
            </a:pPr>
            <a:r>
              <a:rPr lang="en-US" sz="2800" dirty="0" smtClean="0"/>
              <a:t>Not listening / talking / playing on your phone in class</a:t>
            </a:r>
          </a:p>
          <a:p>
            <a:pPr marL="514350" indent="-514350">
              <a:buFont typeface="+mj-lt"/>
              <a:buAutoNum type="arabicPeriod"/>
            </a:pPr>
            <a:r>
              <a:rPr lang="en-US" sz="2800" dirty="0" smtClean="0"/>
              <a:t>Asking questions that are loud and clear in the lecture notes / course outline / assignment guidelines</a:t>
            </a:r>
          </a:p>
          <a:p>
            <a:pPr marL="514350" indent="-514350">
              <a:buFont typeface="+mj-lt"/>
              <a:buAutoNum type="arabicPeriod"/>
            </a:pPr>
            <a:r>
              <a:rPr lang="en-US" sz="2800" dirty="0" smtClean="0"/>
              <a:t>Asking what questions will be in the exam</a:t>
            </a:r>
          </a:p>
          <a:p>
            <a:pPr marL="514350" indent="-514350">
              <a:buFont typeface="+mj-lt"/>
              <a:buAutoNum type="arabicPeriod"/>
            </a:pPr>
            <a:r>
              <a:rPr lang="en-US" sz="2800" dirty="0" smtClean="0"/>
              <a:t>Generally being lazy</a:t>
            </a:r>
          </a:p>
          <a:p>
            <a:pPr marL="514350" indent="-514350">
              <a:buFont typeface="+mj-lt"/>
              <a:buAutoNum type="arabicPeriod"/>
            </a:pPr>
            <a:r>
              <a:rPr lang="en-US" sz="2800" dirty="0" smtClean="0"/>
              <a:t>Packing up before the end of class</a:t>
            </a:r>
          </a:p>
          <a:p>
            <a:pPr marL="514350" indent="-514350">
              <a:buFont typeface="+mj-lt"/>
              <a:buAutoNum type="arabicPeriod"/>
            </a:pPr>
            <a:r>
              <a:rPr lang="en-US" sz="2800" dirty="0" smtClean="0"/>
              <a:t>Not participating when invited to / asked a question</a:t>
            </a:r>
          </a:p>
          <a:p>
            <a:pPr marL="514350" indent="-514350">
              <a:buFont typeface="+mj-lt"/>
              <a:buAutoNum type="arabicPeriod"/>
            </a:pPr>
            <a:endParaRPr lang="en-US" dirty="0"/>
          </a:p>
          <a:p>
            <a:pPr marL="514350" indent="-514350">
              <a:buFont typeface="+mj-lt"/>
              <a:buAutoNum type="arabicPeriod"/>
            </a:pPr>
            <a:endParaRPr lang="en-US" dirty="0" smtClean="0"/>
          </a:p>
          <a:p>
            <a:endParaRPr lang="en-US" dirty="0"/>
          </a:p>
        </p:txBody>
      </p:sp>
    </p:spTree>
    <p:extLst>
      <p:ext uri="{BB962C8B-B14F-4D97-AF65-F5344CB8AC3E}">
        <p14:creationId xmlns:p14="http://schemas.microsoft.com/office/powerpoint/2010/main" val="35795991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36"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7" dur="1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43"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4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Tree>
    <p:extLst>
      <p:ext uri="{BB962C8B-B14F-4D97-AF65-F5344CB8AC3E}">
        <p14:creationId xmlns:p14="http://schemas.microsoft.com/office/powerpoint/2010/main" val="345385464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id="1" dur="indefinite" restart="never" nodeType="tmRoot"/>
      </p:par>
    </p:tnLst>
  </p:timing>
</p:sld>
</file>

<file path=ppt/theme/theme1.xml><?xml version="1.0" encoding="utf-8"?>
<a:theme xmlns:a="http://schemas.openxmlformats.org/drawingml/2006/main" name="TOP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dvantage">
      <a:majorFont>
        <a:latin typeface="Rockwell"/>
        <a:ea typeface=""/>
        <a:cs typeface=""/>
        <a:font script="Jpan" typeface="ＭＳ ゴシック"/>
        <a:font script="Hans" typeface="宋体"/>
        <a:font script="Hant" typeface="新細明體"/>
      </a:majorFont>
      <a:minorFont>
        <a:latin typeface="Rockwell"/>
        <a:ea typeface=""/>
        <a:cs typeface=""/>
        <a:font script="Jpan" typeface="ＭＳ ゴシック"/>
        <a:font script="Hans" typeface="宋体"/>
        <a:font script="Hant" typeface="新細明體"/>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489</TotalTime>
  <Words>1753</Words>
  <Application>Microsoft Office PowerPoint</Application>
  <PresentationFormat>On-screen Show (4:3)</PresentationFormat>
  <Paragraphs>183</Paragraphs>
  <Slides>28</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ＭＳ Ｐゴシック</vt:lpstr>
      <vt:lpstr>Arial</vt:lpstr>
      <vt:lpstr>Calibri</vt:lpstr>
      <vt:lpstr>Rockwell</vt:lpstr>
      <vt:lpstr>Wingdings</vt:lpstr>
      <vt:lpstr>TOP_Template</vt:lpstr>
      <vt:lpstr>PowerPoint Presentation</vt:lpstr>
      <vt:lpstr>Objectives</vt:lpstr>
      <vt:lpstr>Discussion Skills</vt:lpstr>
      <vt:lpstr>The role of discussion in higher education</vt:lpstr>
      <vt:lpstr>Activity 1: Brainstorm</vt:lpstr>
      <vt:lpstr>Activity 1: Brainstorm</vt:lpstr>
      <vt:lpstr>Participating in tutorial discussions</vt:lpstr>
      <vt:lpstr>Discussion etiquette</vt:lpstr>
      <vt:lpstr>DO or DON’T?</vt:lpstr>
      <vt:lpstr>DO or DON’T?</vt:lpstr>
      <vt:lpstr>Language for academic discussions</vt:lpstr>
      <vt:lpstr>Language for academic discussions</vt:lpstr>
      <vt:lpstr>Body language</vt:lpstr>
      <vt:lpstr>Final tips</vt:lpstr>
      <vt:lpstr>COMMUNICATION skills</vt:lpstr>
      <vt:lpstr>Communication helps to:</vt:lpstr>
      <vt:lpstr>Why is etiquette important?</vt:lpstr>
      <vt:lpstr>REMEMBER</vt:lpstr>
      <vt:lpstr>Appropriate ways to communicate after class</vt:lpstr>
      <vt:lpstr>What is appropriate?</vt:lpstr>
      <vt:lpstr>What NOT to say:</vt:lpstr>
      <vt:lpstr>What NOT to say:</vt:lpstr>
      <vt:lpstr>What NOT to say:</vt:lpstr>
      <vt:lpstr>What NOT to say:</vt:lpstr>
      <vt:lpstr>What NOT to say:</vt:lpstr>
      <vt:lpstr>Academic ‘Pet Peeves’</vt:lpstr>
      <vt:lpstr>Academic ‘Pet Peeves’</vt:lpstr>
      <vt:lpstr>Thank you</vt:lpstr>
    </vt:vector>
  </TitlesOfParts>
  <Company>Top Education Institute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Thornton</dc:creator>
  <cp:lastModifiedBy>Peter</cp:lastModifiedBy>
  <cp:revision>101</cp:revision>
  <dcterms:created xsi:type="dcterms:W3CDTF">2016-07-11T23:44:56Z</dcterms:created>
  <dcterms:modified xsi:type="dcterms:W3CDTF">2018-02-08T04:39:14Z</dcterms:modified>
</cp:coreProperties>
</file>